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Lst>
  <p:notesMasterIdLst>
    <p:notesMasterId r:id="rId44"/>
  </p:notesMasterIdLst>
  <p:handoutMasterIdLst>
    <p:handoutMasterId r:id="rId45"/>
  </p:handoutMasterIdLst>
  <p:sldIdLst>
    <p:sldId id="1528" r:id="rId6"/>
    <p:sldId id="1534" r:id="rId7"/>
    <p:sldId id="1538" r:id="rId8"/>
    <p:sldId id="1537" r:id="rId9"/>
    <p:sldId id="1539" r:id="rId10"/>
    <p:sldId id="1540" r:id="rId11"/>
    <p:sldId id="1541" r:id="rId12"/>
    <p:sldId id="1542" r:id="rId13"/>
    <p:sldId id="1543" r:id="rId14"/>
    <p:sldId id="1544" r:id="rId15"/>
    <p:sldId id="1545" r:id="rId16"/>
    <p:sldId id="1546" r:id="rId17"/>
    <p:sldId id="1547" r:id="rId18"/>
    <p:sldId id="1548" r:id="rId19"/>
    <p:sldId id="1549" r:id="rId20"/>
    <p:sldId id="1550" r:id="rId21"/>
    <p:sldId id="1551" r:id="rId22"/>
    <p:sldId id="1552" r:id="rId23"/>
    <p:sldId id="1553" r:id="rId24"/>
    <p:sldId id="1554" r:id="rId25"/>
    <p:sldId id="1555" r:id="rId26"/>
    <p:sldId id="1556" r:id="rId27"/>
    <p:sldId id="1557" r:id="rId28"/>
    <p:sldId id="1558" r:id="rId29"/>
    <p:sldId id="1559" r:id="rId30"/>
    <p:sldId id="1560" r:id="rId31"/>
    <p:sldId id="1561" r:id="rId32"/>
    <p:sldId id="1562" r:id="rId33"/>
    <p:sldId id="1565" r:id="rId34"/>
    <p:sldId id="1536" r:id="rId35"/>
    <p:sldId id="1535" r:id="rId36"/>
    <p:sldId id="1519" r:id="rId37"/>
    <p:sldId id="1509" r:id="rId38"/>
    <p:sldId id="1510" r:id="rId39"/>
    <p:sldId id="1511" r:id="rId40"/>
    <p:sldId id="1512" r:id="rId41"/>
    <p:sldId id="1529" r:id="rId42"/>
    <p:sldId id="1530"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82" d="100"/>
          <a:sy n="82" d="100"/>
        </p:scale>
        <p:origin x="974"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09/30/2016 10:48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09/30/2016 10:48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09/30/2016 10:48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09/30/2016 10:48</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77902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09/30/2016 10:48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dirty="0"/>
          </a:p>
        </p:txBody>
      </p:sp>
    </p:spTree>
    <p:extLst>
      <p:ext uri="{BB962C8B-B14F-4D97-AF65-F5344CB8AC3E}">
        <p14:creationId xmlns:p14="http://schemas.microsoft.com/office/powerpoint/2010/main" val="238682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09/30/2016 10:48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31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Listener</a:t>
            </a:r>
            <a:r>
              <a:rPr lang="en-US" baseline="0" dirty="0"/>
              <a:t>  -&gt; </a:t>
            </a:r>
            <a:r>
              <a:rPr lang="en-US" baseline="0" dirty="0" err="1"/>
              <a:t>Conexión</a:t>
            </a:r>
            <a:r>
              <a:rPr lang="en-US" baseline="0" dirty="0"/>
              <a:t> </a:t>
            </a:r>
            <a:r>
              <a:rPr lang="en-US" baseline="0" dirty="0" err="1"/>
              <a:t>desde</a:t>
            </a:r>
            <a:r>
              <a:rPr lang="en-US" baseline="0" dirty="0"/>
              <a:t> </a:t>
            </a:r>
            <a:r>
              <a:rPr lang="en-US" baseline="0" dirty="0" err="1"/>
              <a:t>fuera</a:t>
            </a:r>
            <a:r>
              <a:rPr lang="en-US" baseline="0" dirty="0"/>
              <a:t> a </a:t>
            </a:r>
            <a:r>
              <a:rPr lang="en-US" baseline="0" dirty="0" err="1"/>
              <a:t>través</a:t>
            </a:r>
            <a:r>
              <a:rPr lang="en-US" baseline="0" dirty="0"/>
              <a:t> del Cloud Service</a:t>
            </a:r>
          </a:p>
          <a:p>
            <a:r>
              <a:rPr lang="en-US" baseline="0" dirty="0" err="1"/>
              <a:t>Ojo</a:t>
            </a:r>
            <a:r>
              <a:rPr lang="en-US" baseline="0" dirty="0"/>
              <a:t> -&gt; </a:t>
            </a:r>
            <a:r>
              <a:rPr lang="en-US" baseline="0" dirty="0" err="1"/>
              <a:t>Zerofill</a:t>
            </a:r>
            <a:endParaRPr lang="en-US" dirty="0"/>
          </a:p>
        </p:txBody>
      </p:sp>
      <p:sp>
        <p:nvSpPr>
          <p:cNvPr id="4" name="Slide Number Placeholder 3"/>
          <p:cNvSpPr>
            <a:spLocks noGrp="1"/>
          </p:cNvSpPr>
          <p:nvPr>
            <p:ph type="sldNum" sz="quarter" idx="10"/>
          </p:nvPr>
        </p:nvSpPr>
        <p:spPr/>
        <p:txBody>
          <a:bodyPr/>
          <a:lstStyle/>
          <a:p>
            <a:fld id="{3DAEE3B8-9E3C-43FE-AA02-98C6DA41917C}" type="slidenum">
              <a:rPr lang="en-US" smtClean="0"/>
              <a:t>22</a:t>
            </a:fld>
            <a:endParaRPr lang="en-US"/>
          </a:p>
        </p:txBody>
      </p:sp>
    </p:spTree>
    <p:extLst>
      <p:ext uri="{BB962C8B-B14F-4D97-AF65-F5344CB8AC3E}">
        <p14:creationId xmlns:p14="http://schemas.microsoft.com/office/powerpoint/2010/main" val="116657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RPO:</a:t>
            </a:r>
          </a:p>
          <a:p>
            <a:r>
              <a:rPr lang="en-US" dirty="0"/>
              <a:t>Recovery Point Objective is the amount of data you can afford to lose if a server had a failure. For example, if you back up your server once a night your RPO could be 24 Hours if you replicate your server real time your RPO could be seconds.</a:t>
            </a:r>
          </a:p>
          <a:p>
            <a:r>
              <a:rPr lang="en-US" dirty="0"/>
              <a:t>RTO:</a:t>
            </a:r>
          </a:p>
          <a:p>
            <a:r>
              <a:rPr lang="en-US" dirty="0"/>
              <a:t>Recovery Time Objective is the time that it could take to get your systems back up and running after a failure.</a:t>
            </a:r>
          </a:p>
        </p:txBody>
      </p:sp>
      <p:sp>
        <p:nvSpPr>
          <p:cNvPr id="4" name="Slide Number Placeholder 3"/>
          <p:cNvSpPr>
            <a:spLocks noGrp="1"/>
          </p:cNvSpPr>
          <p:nvPr>
            <p:ph type="sldNum" sz="quarter" idx="10"/>
          </p:nvPr>
        </p:nvSpPr>
        <p:spPr/>
        <p:txBody>
          <a:bodyPr/>
          <a:lstStyle/>
          <a:p>
            <a:fld id="{3DAEE3B8-9E3C-43FE-AA02-98C6DA41917C}" type="slidenum">
              <a:rPr lang="en-US" smtClean="0"/>
              <a:t>23</a:t>
            </a:fld>
            <a:endParaRPr lang="en-US"/>
          </a:p>
        </p:txBody>
      </p:sp>
    </p:spTree>
    <p:extLst>
      <p:ext uri="{BB962C8B-B14F-4D97-AF65-F5344CB8AC3E}">
        <p14:creationId xmlns:p14="http://schemas.microsoft.com/office/powerpoint/2010/main" val="144827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EE3B8-9E3C-43FE-AA02-98C6DA41917C}" type="slidenum">
              <a:rPr lang="en-US" smtClean="0"/>
              <a:t>26</a:t>
            </a:fld>
            <a:endParaRPr lang="en-US"/>
          </a:p>
        </p:txBody>
      </p:sp>
    </p:spTree>
    <p:extLst>
      <p:ext uri="{BB962C8B-B14F-4D97-AF65-F5344CB8AC3E}">
        <p14:creationId xmlns:p14="http://schemas.microsoft.com/office/powerpoint/2010/main" val="192604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t>
            </a:r>
            <a:r>
              <a:rPr lang="en-US" sz="1600" dirty="0" err="1"/>
              <a:t>Qué</a:t>
            </a:r>
            <a:r>
              <a:rPr lang="en-US" sz="1600" dirty="0"/>
              <a:t> </a:t>
            </a:r>
            <a:r>
              <a:rPr lang="en-US" sz="1600" dirty="0" err="1"/>
              <a:t>tenemos</a:t>
            </a:r>
            <a:r>
              <a:rPr lang="en-US" sz="1600" dirty="0"/>
              <a:t>? </a:t>
            </a:r>
          </a:p>
          <a:p>
            <a:pPr marL="171450" indent="-171450">
              <a:buFont typeface="Wingdings" panose="05000000000000000000" pitchFamily="2" charset="2"/>
              <a:buChar char="à"/>
            </a:pPr>
            <a:r>
              <a:rPr lang="en-US" sz="1600" dirty="0" err="1">
                <a:sym typeface="Wingdings" panose="05000000000000000000" pitchFamily="2" charset="2"/>
              </a:rPr>
              <a:t>Interconectividad</a:t>
            </a:r>
            <a:r>
              <a:rPr lang="en-US" sz="1600" baseline="0" dirty="0">
                <a:sym typeface="Wingdings" panose="05000000000000000000" pitchFamily="2" charset="2"/>
              </a:rPr>
              <a:t> de base de </a:t>
            </a:r>
            <a:r>
              <a:rPr lang="en-US" sz="1600" baseline="0" dirty="0" err="1">
                <a:sym typeface="Wingdings" panose="05000000000000000000" pitchFamily="2" charset="2"/>
              </a:rPr>
              <a:t>datos</a:t>
            </a:r>
            <a:endParaRPr lang="en-US" sz="1600" baseline="0" dirty="0">
              <a:sym typeface="Wingdings" panose="05000000000000000000" pitchFamily="2" charset="2"/>
            </a:endParaRPr>
          </a:p>
          <a:p>
            <a:pPr marL="171450" indent="-171450">
              <a:buFont typeface="Wingdings" panose="05000000000000000000" pitchFamily="2" charset="2"/>
              <a:buChar char="à"/>
            </a:pPr>
            <a:r>
              <a:rPr lang="en-US" sz="1600" baseline="0" dirty="0" err="1">
                <a:sym typeface="Wingdings" panose="05000000000000000000" pitchFamily="2" charset="2"/>
              </a:rPr>
              <a:t>PSSDiag</a:t>
            </a:r>
            <a:r>
              <a:rPr lang="en-US" sz="1600" baseline="0" dirty="0">
                <a:sym typeface="Wingdings" panose="05000000000000000000" pitchFamily="2" charset="2"/>
              </a:rPr>
              <a:t>/SQL Nexus</a:t>
            </a:r>
          </a:p>
          <a:p>
            <a:pPr marL="171450" indent="-171450">
              <a:buFont typeface="Wingdings" panose="05000000000000000000" pitchFamily="2" charset="2"/>
              <a:buChar char="à"/>
            </a:pPr>
            <a:r>
              <a:rPr lang="en-US" sz="1600" baseline="0" dirty="0">
                <a:sym typeface="Wingdings" panose="05000000000000000000" pitchFamily="2" charset="2"/>
              </a:rPr>
              <a:t>DTS, logins, passwords, jobs, </a:t>
            </a:r>
            <a:r>
              <a:rPr lang="en-US" sz="1600" baseline="0" dirty="0" err="1">
                <a:sym typeface="Wingdings" panose="05000000000000000000" pitchFamily="2" charset="2"/>
              </a:rPr>
              <a:t>alertas</a:t>
            </a:r>
            <a:r>
              <a:rPr lang="en-US" sz="1600" baseline="0" dirty="0">
                <a:sym typeface="Wingdings" panose="05000000000000000000" pitchFamily="2" charset="2"/>
              </a:rPr>
              <a:t> y </a:t>
            </a:r>
            <a:r>
              <a:rPr lang="en-US" sz="1600" baseline="0" dirty="0" err="1">
                <a:sym typeface="Wingdings" panose="05000000000000000000" pitchFamily="2" charset="2"/>
              </a:rPr>
              <a:t>operadores</a:t>
            </a:r>
            <a:endParaRPr lang="en-US" sz="1600" baseline="0" dirty="0">
              <a:sym typeface="Wingdings" panose="05000000000000000000" pitchFamily="2" charset="2"/>
            </a:endParaRPr>
          </a:p>
          <a:p>
            <a:pPr marL="171450" indent="-171450">
              <a:buFont typeface="Wingdings" panose="05000000000000000000" pitchFamily="2" charset="2"/>
              <a:buChar char="à"/>
            </a:pPr>
            <a:r>
              <a:rPr lang="en-US" sz="1600" baseline="0" dirty="0">
                <a:sym typeface="Wingdings" panose="05000000000000000000" pitchFamily="2" charset="2"/>
              </a:rPr>
              <a:t>Linked Server</a:t>
            </a:r>
          </a:p>
          <a:p>
            <a:pPr marL="171450" indent="-171450">
              <a:buFont typeface="Wingdings" panose="05000000000000000000" pitchFamily="2" charset="2"/>
              <a:buChar char="à"/>
            </a:pPr>
            <a:r>
              <a:rPr lang="en-US" sz="1600" baseline="0" dirty="0">
                <a:sym typeface="Wingdings" panose="05000000000000000000" pitchFamily="2" charset="2"/>
              </a:rPr>
              <a:t>Time Zone</a:t>
            </a:r>
          </a:p>
          <a:p>
            <a:pPr marL="171450" indent="-171450">
              <a:buFont typeface="Wingdings" panose="05000000000000000000" pitchFamily="2" charset="2"/>
              <a:buChar char="à"/>
            </a:pPr>
            <a:r>
              <a:rPr lang="en-US" sz="1600" baseline="0" dirty="0">
                <a:sym typeface="Wingdings" panose="05000000000000000000" pitchFamily="2" charset="2"/>
              </a:rPr>
              <a:t>Analysis Services y Reporting Services</a:t>
            </a:r>
          </a:p>
          <a:p>
            <a:pPr marL="171450" indent="-171450">
              <a:buFont typeface="Wingdings" panose="05000000000000000000" pitchFamily="2" charset="2"/>
              <a:buChar char="à"/>
            </a:pPr>
            <a:r>
              <a:rPr lang="en-US" sz="1600" baseline="0" dirty="0" err="1">
                <a:sym typeface="Wingdings" panose="05000000000000000000" pitchFamily="2" charset="2"/>
              </a:rPr>
              <a:t>Fulltext</a:t>
            </a:r>
            <a:endParaRPr lang="en-US" sz="1600" baseline="0" dirty="0">
              <a:sym typeface="Wingdings" panose="05000000000000000000" pitchFamily="2" charset="2"/>
            </a:endParaRPr>
          </a:p>
          <a:p>
            <a:pPr marL="171450" indent="-171450">
              <a:buFont typeface="Wingdings" panose="05000000000000000000" pitchFamily="2" charset="2"/>
              <a:buChar char="à"/>
            </a:pPr>
            <a:r>
              <a:rPr lang="en-US" sz="1600" baseline="0" dirty="0" err="1">
                <a:sym typeface="Wingdings" panose="05000000000000000000" pitchFamily="2" charset="2"/>
              </a:rPr>
              <a:t>Particionado</a:t>
            </a:r>
            <a:endParaRPr lang="en-US" sz="1600" baseline="0" dirty="0">
              <a:sym typeface="Wingdings" panose="05000000000000000000" pitchFamily="2" charset="2"/>
            </a:endParaRPr>
          </a:p>
          <a:p>
            <a:pPr marL="171450" indent="-171450">
              <a:buFont typeface="Wingdings" panose="05000000000000000000" pitchFamily="2" charset="2"/>
              <a:buChar char="à"/>
            </a:pPr>
            <a:endParaRPr lang="en-US" sz="1600" baseline="0" dirty="0">
              <a:sym typeface="Wingdings" panose="05000000000000000000" pitchFamily="2" charset="2"/>
            </a:endParaRPr>
          </a:p>
          <a:p>
            <a:pPr marL="0" indent="0">
              <a:buFont typeface="Wingdings" panose="05000000000000000000" pitchFamily="2" charset="2"/>
              <a:buNone/>
            </a:pPr>
            <a:r>
              <a:rPr lang="en-US" sz="1600" baseline="0" dirty="0" err="1">
                <a:sym typeface="Wingdings" panose="05000000000000000000" pitchFamily="2" charset="2"/>
              </a:rPr>
              <a:t>Análisis</a:t>
            </a:r>
            <a:r>
              <a:rPr lang="en-US" sz="1600" baseline="0" dirty="0">
                <a:sym typeface="Wingdings" panose="05000000000000000000" pitchFamily="2" charset="2"/>
              </a:rPr>
              <a:t> de </a:t>
            </a:r>
            <a:r>
              <a:rPr lang="en-US" sz="1600" baseline="0" dirty="0" err="1">
                <a:sym typeface="Wingdings" panose="05000000000000000000" pitchFamily="2" charset="2"/>
              </a:rPr>
              <a:t>Riesgo</a:t>
            </a:r>
            <a:r>
              <a:rPr lang="en-US" sz="1600" baseline="0" dirty="0">
                <a:sym typeface="Wingdings" panose="05000000000000000000" pitchFamily="2" charset="2"/>
              </a:rPr>
              <a:t>:</a:t>
            </a:r>
          </a:p>
          <a:p>
            <a:pPr marL="0" indent="0">
              <a:buFont typeface="Wingdings" panose="05000000000000000000" pitchFamily="2" charset="2"/>
              <a:buNone/>
            </a:pPr>
            <a:r>
              <a:rPr lang="en-US" sz="1600" baseline="0" dirty="0">
                <a:sym typeface="Wingdings" panose="05000000000000000000" pitchFamily="2" charset="2"/>
              </a:rPr>
              <a:t> </a:t>
            </a:r>
          </a:p>
          <a:p>
            <a:pPr marL="0" indent="0">
              <a:buFont typeface="Wingdings" panose="05000000000000000000" pitchFamily="2" charset="2"/>
              <a:buNone/>
            </a:pPr>
            <a:endParaRPr lang="en-US" sz="1600" baseline="0" dirty="0">
              <a:sym typeface="Wingdings" panose="05000000000000000000" pitchFamily="2" charset="2"/>
            </a:endParaRPr>
          </a:p>
          <a:p>
            <a:pPr marL="0" indent="0">
              <a:buFont typeface="Wingdings" panose="05000000000000000000" pitchFamily="2" charset="2"/>
              <a:buNone/>
            </a:pPr>
            <a:endParaRPr lang="en-US" sz="1600" dirty="0"/>
          </a:p>
        </p:txBody>
      </p:sp>
      <p:sp>
        <p:nvSpPr>
          <p:cNvPr id="4" name="Slide Number Placeholder 3"/>
          <p:cNvSpPr>
            <a:spLocks noGrp="1"/>
          </p:cNvSpPr>
          <p:nvPr>
            <p:ph type="sldNum" sz="quarter" idx="10"/>
          </p:nvPr>
        </p:nvSpPr>
        <p:spPr/>
        <p:txBody>
          <a:bodyPr/>
          <a:lstStyle/>
          <a:p>
            <a:fld id="{3DAEE3B8-9E3C-43FE-AA02-98C6DA41917C}" type="slidenum">
              <a:rPr lang="en-US" smtClean="0"/>
              <a:t>28</a:t>
            </a:fld>
            <a:endParaRPr lang="en-US"/>
          </a:p>
        </p:txBody>
      </p:sp>
    </p:spTree>
    <p:extLst>
      <p:ext uri="{BB962C8B-B14F-4D97-AF65-F5344CB8AC3E}">
        <p14:creationId xmlns:p14="http://schemas.microsoft.com/office/powerpoint/2010/main" val="88763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09/30/2016 10:48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09/30/2016 10:48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09/30/2016 10:48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9478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09/30/2016 10:48</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65705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255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71614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09/30/2016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7954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09/30/2016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1573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09/30/2016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5491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09/30/2016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069425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09/30/2016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18742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09/30/2016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7487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09/30/2016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71503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803838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58579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a-DK" dirty="0"/>
          </a:p>
        </p:txBody>
      </p:sp>
      <p:sp>
        <p:nvSpPr>
          <p:cNvPr id="3" name="Content Placeholder 2"/>
          <p:cNvSpPr>
            <a:spLocks noGrp="1"/>
          </p:cNvSpPr>
          <p:nvPr>
            <p:ph idx="1"/>
          </p:nvPr>
        </p:nvSpPr>
        <p:spPr>
          <a:xfrm>
            <a:off x="855008" y="1861970"/>
            <a:ext cx="10726460" cy="4191474"/>
          </a:xfrm>
        </p:spPr>
        <p:txBody>
          <a:bodyPr/>
          <a:lstStyle>
            <a:lvl1pPr>
              <a:defRPr>
                <a:solidFill>
                  <a:srgbClr val="0E0F21"/>
                </a:solidFill>
              </a:defRPr>
            </a:lvl1pPr>
            <a:lvl2pPr>
              <a:defRPr>
                <a:solidFill>
                  <a:srgbClr val="0E0F21"/>
                </a:solidFill>
              </a:defRPr>
            </a:lvl2pPr>
            <a:lvl3pPr>
              <a:defRPr>
                <a:solidFill>
                  <a:srgbClr val="0E0F21"/>
                </a:solidFill>
              </a:defRPr>
            </a:lvl3pPr>
            <a:lvl4pPr>
              <a:defRPr>
                <a:solidFill>
                  <a:srgbClr val="0E0F21"/>
                </a:solidFill>
              </a:defRPr>
            </a:lvl4pPr>
            <a:lvl5pPr>
              <a:defRPr>
                <a:solidFill>
                  <a:srgbClr val="0E0F2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3746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554560" y="1941658"/>
            <a:ext cx="9327356" cy="1508976"/>
          </a:xfrm>
        </p:spPr>
        <p:txBody>
          <a:bodyPr anchor="b"/>
          <a:lstStyle>
            <a:lvl1pPr algn="l">
              <a:defRPr sz="4590">
                <a:solidFill>
                  <a:schemeClr val="bg1"/>
                </a:solidFill>
              </a:defRPr>
            </a:lvl1pPr>
          </a:lstStyle>
          <a:p>
            <a:r>
              <a:rPr lang="en-US" dirty="0"/>
              <a:t>Session Title</a:t>
            </a:r>
          </a:p>
        </p:txBody>
      </p:sp>
      <p:sp>
        <p:nvSpPr>
          <p:cNvPr id="4" name="Subtitle 2"/>
          <p:cNvSpPr>
            <a:spLocks noGrp="1"/>
          </p:cNvSpPr>
          <p:nvPr>
            <p:ph type="subTitle" idx="1" hasCustomPrompt="1"/>
          </p:nvPr>
        </p:nvSpPr>
        <p:spPr>
          <a:xfrm>
            <a:off x="1554560" y="3588963"/>
            <a:ext cx="9327356" cy="794274"/>
          </a:xfrm>
        </p:spPr>
        <p:txBody>
          <a:bodyPr/>
          <a:lstStyle>
            <a:lvl1pPr marL="0" indent="0" algn="l">
              <a:buNone/>
              <a:defRPr sz="1836"/>
            </a:lvl1pPr>
            <a:lvl2pPr marL="349701" indent="0" algn="ctr">
              <a:buNone/>
              <a:defRPr sz="1530"/>
            </a:lvl2pPr>
            <a:lvl3pPr marL="699402" indent="0" algn="ctr">
              <a:buNone/>
              <a:defRPr sz="1377"/>
            </a:lvl3pPr>
            <a:lvl4pPr marL="1049102" indent="0" algn="ctr">
              <a:buNone/>
              <a:defRPr sz="1224"/>
            </a:lvl4pPr>
            <a:lvl5pPr marL="1398803" indent="0" algn="ctr">
              <a:buNone/>
              <a:defRPr sz="1224"/>
            </a:lvl5pPr>
            <a:lvl6pPr marL="1748504" indent="0" algn="ctr">
              <a:buNone/>
              <a:defRPr sz="1224"/>
            </a:lvl6pPr>
            <a:lvl7pPr marL="2098205" indent="0" algn="ctr">
              <a:buNone/>
              <a:defRPr sz="1224"/>
            </a:lvl7pPr>
            <a:lvl8pPr marL="2447906" indent="0" algn="ctr">
              <a:buNone/>
              <a:defRPr sz="1224"/>
            </a:lvl8pPr>
            <a:lvl9pPr marL="2797606" indent="0" algn="ctr">
              <a:buNone/>
              <a:defRPr sz="1224"/>
            </a:lvl9pPr>
          </a:lstStyle>
          <a:p>
            <a:r>
              <a:rPr lang="en-US" dirty="0"/>
              <a:t>Speaker Name</a:t>
            </a:r>
          </a:p>
        </p:txBody>
      </p:sp>
      <p:pic>
        <p:nvPicPr>
          <p:cNvPr id="5" name="Picture 6" descr="C:\Users\rba\AppData\Local\Temp\SNAGHTMLa2cf02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54561" y="4521566"/>
            <a:ext cx="5732439" cy="101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722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56629" y="1714630"/>
            <a:ext cx="5261211" cy="840314"/>
          </a:xfrm>
        </p:spPr>
        <p:txBody>
          <a:bodyPr anchor="b"/>
          <a:lstStyle>
            <a:lvl1pPr marL="0" indent="0">
              <a:buNone/>
              <a:defRPr sz="1836" b="1"/>
            </a:lvl1pPr>
            <a:lvl2pPr marL="349701" indent="0">
              <a:buNone/>
              <a:defRPr sz="1530" b="1"/>
            </a:lvl2pPr>
            <a:lvl3pPr marL="699402" indent="0">
              <a:buNone/>
              <a:defRPr sz="1377" b="1"/>
            </a:lvl3pPr>
            <a:lvl4pPr marL="1049102" indent="0">
              <a:buNone/>
              <a:defRPr sz="1224" b="1"/>
            </a:lvl4pPr>
            <a:lvl5pPr marL="1398803" indent="0">
              <a:buNone/>
              <a:defRPr sz="1224" b="1"/>
            </a:lvl5pPr>
            <a:lvl6pPr marL="1748504" indent="0">
              <a:buNone/>
              <a:defRPr sz="1224" b="1"/>
            </a:lvl6pPr>
            <a:lvl7pPr marL="2098205" indent="0">
              <a:buNone/>
              <a:defRPr sz="1224" b="1"/>
            </a:lvl7pPr>
            <a:lvl8pPr marL="2447906" indent="0">
              <a:buNone/>
              <a:defRPr sz="1224" b="1"/>
            </a:lvl8pPr>
            <a:lvl9pPr marL="2797606" indent="0">
              <a:buNone/>
              <a:defRPr sz="1224" b="1"/>
            </a:lvl9pPr>
          </a:lstStyle>
          <a:p>
            <a:pPr lvl="0"/>
            <a:r>
              <a:rPr lang="en-US"/>
              <a:t>Edit Master text styles</a:t>
            </a:r>
          </a:p>
        </p:txBody>
      </p:sp>
      <p:sp>
        <p:nvSpPr>
          <p:cNvPr id="4" name="Content Placeholder 3"/>
          <p:cNvSpPr>
            <a:spLocks noGrp="1"/>
          </p:cNvSpPr>
          <p:nvPr>
            <p:ph sz="half" idx="2"/>
          </p:nvPr>
        </p:nvSpPr>
        <p:spPr>
          <a:xfrm>
            <a:off x="856629" y="2554945"/>
            <a:ext cx="5261211" cy="37579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5966" y="1714630"/>
            <a:ext cx="5287122" cy="840314"/>
          </a:xfrm>
        </p:spPr>
        <p:txBody>
          <a:bodyPr anchor="b"/>
          <a:lstStyle>
            <a:lvl1pPr marL="0" indent="0">
              <a:buNone/>
              <a:defRPr sz="1836" b="1"/>
            </a:lvl1pPr>
            <a:lvl2pPr marL="349701" indent="0">
              <a:buNone/>
              <a:defRPr sz="1530" b="1"/>
            </a:lvl2pPr>
            <a:lvl3pPr marL="699402" indent="0">
              <a:buNone/>
              <a:defRPr sz="1377" b="1"/>
            </a:lvl3pPr>
            <a:lvl4pPr marL="1049102" indent="0">
              <a:buNone/>
              <a:defRPr sz="1224" b="1"/>
            </a:lvl4pPr>
            <a:lvl5pPr marL="1398803" indent="0">
              <a:buNone/>
              <a:defRPr sz="1224" b="1"/>
            </a:lvl5pPr>
            <a:lvl6pPr marL="1748504" indent="0">
              <a:buNone/>
              <a:defRPr sz="1224" b="1"/>
            </a:lvl6pPr>
            <a:lvl7pPr marL="2098205" indent="0">
              <a:buNone/>
              <a:defRPr sz="1224" b="1"/>
            </a:lvl7pPr>
            <a:lvl8pPr marL="2447906" indent="0">
              <a:buNone/>
              <a:defRPr sz="1224" b="1"/>
            </a:lvl8pPr>
            <a:lvl9pPr marL="2797606" indent="0">
              <a:buNone/>
              <a:defRPr sz="1224" b="1"/>
            </a:lvl9pPr>
          </a:lstStyle>
          <a:p>
            <a:pPr lvl="0"/>
            <a:r>
              <a:rPr lang="en-US" dirty="0"/>
              <a:t>Edit Master text styles</a:t>
            </a:r>
          </a:p>
        </p:txBody>
      </p:sp>
      <p:sp>
        <p:nvSpPr>
          <p:cNvPr id="6" name="Content Placeholder 5"/>
          <p:cNvSpPr>
            <a:spLocks noGrp="1"/>
          </p:cNvSpPr>
          <p:nvPr>
            <p:ph sz="quarter" idx="4"/>
          </p:nvPr>
        </p:nvSpPr>
        <p:spPr>
          <a:xfrm>
            <a:off x="6295966" y="2554945"/>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1766244" y="275845"/>
            <a:ext cx="9815224" cy="1258691"/>
          </a:xfrm>
        </p:spPr>
        <p:txBody>
          <a:bodyPr/>
          <a:lstStyle/>
          <a:p>
            <a:r>
              <a:rPr lang="en-US" dirty="0"/>
              <a:t>Click to edit Master title style</a:t>
            </a:r>
          </a:p>
        </p:txBody>
      </p:sp>
    </p:spTree>
    <p:extLst>
      <p:ext uri="{BB962C8B-B14F-4D97-AF65-F5344CB8AC3E}">
        <p14:creationId xmlns:p14="http://schemas.microsoft.com/office/powerpoint/2010/main" val="2125448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87122" y="1814340"/>
            <a:ext cx="6295965" cy="4163391"/>
          </a:xfrm>
        </p:spPr>
        <p:txBody>
          <a:bodyPr/>
          <a:lstStyle>
            <a:lvl1pPr marL="0" indent="0">
              <a:buNone/>
              <a:defRPr sz="2448"/>
            </a:lvl1pPr>
            <a:lvl2pPr marL="349701" indent="0">
              <a:buNone/>
              <a:defRPr sz="2142"/>
            </a:lvl2pPr>
            <a:lvl3pPr marL="699402" indent="0">
              <a:buNone/>
              <a:defRPr sz="1836"/>
            </a:lvl3pPr>
            <a:lvl4pPr marL="1049102" indent="0">
              <a:buNone/>
              <a:defRPr sz="1530"/>
            </a:lvl4pPr>
            <a:lvl5pPr marL="1398803" indent="0">
              <a:buNone/>
              <a:defRPr sz="1530"/>
            </a:lvl5pPr>
            <a:lvl6pPr marL="1748504" indent="0">
              <a:buNone/>
              <a:defRPr sz="1530"/>
            </a:lvl6pPr>
            <a:lvl7pPr marL="2098205" indent="0">
              <a:buNone/>
              <a:defRPr sz="1530"/>
            </a:lvl7pPr>
            <a:lvl8pPr marL="2447906" indent="0">
              <a:buNone/>
              <a:defRPr sz="1530"/>
            </a:lvl8pPr>
            <a:lvl9pPr marL="2797606" indent="0">
              <a:buNone/>
              <a:defRPr sz="1530"/>
            </a:lvl9pPr>
          </a:lstStyle>
          <a:p>
            <a:endParaRPr lang="en-US"/>
          </a:p>
        </p:txBody>
      </p:sp>
      <p:sp>
        <p:nvSpPr>
          <p:cNvPr id="8" name="Title 1"/>
          <p:cNvSpPr>
            <a:spLocks noGrp="1"/>
          </p:cNvSpPr>
          <p:nvPr>
            <p:ph type="title"/>
          </p:nvPr>
        </p:nvSpPr>
        <p:spPr>
          <a:xfrm>
            <a:off x="1365188" y="1839773"/>
            <a:ext cx="3502528" cy="1632056"/>
          </a:xfrm>
        </p:spPr>
        <p:txBody>
          <a:bodyPr anchor="b"/>
          <a:lstStyle>
            <a:lvl1pPr>
              <a:defRPr sz="2448">
                <a:solidFill>
                  <a:schemeClr val="bg1"/>
                </a:solidFill>
              </a:defRPr>
            </a:lvl1pPr>
          </a:lstStyle>
          <a:p>
            <a:r>
              <a:rPr lang="en-US" dirty="0"/>
              <a:t>Click to edit Master title style</a:t>
            </a:r>
          </a:p>
        </p:txBody>
      </p:sp>
      <p:sp>
        <p:nvSpPr>
          <p:cNvPr id="9" name="Text Placeholder 3"/>
          <p:cNvSpPr>
            <a:spLocks noGrp="1"/>
          </p:cNvSpPr>
          <p:nvPr>
            <p:ph type="body" sz="half" idx="2"/>
          </p:nvPr>
        </p:nvSpPr>
        <p:spPr>
          <a:xfrm>
            <a:off x="1365188" y="3594761"/>
            <a:ext cx="3502528" cy="2391063"/>
          </a:xfrm>
        </p:spPr>
        <p:txBody>
          <a:bodyPr/>
          <a:lstStyle>
            <a:lvl1pPr marL="0" indent="0">
              <a:buNone/>
              <a:defRPr sz="1224"/>
            </a:lvl1pPr>
            <a:lvl2pPr marL="349701" indent="0">
              <a:buNone/>
              <a:defRPr sz="1071"/>
            </a:lvl2pPr>
            <a:lvl3pPr marL="699402" indent="0">
              <a:buNone/>
              <a:defRPr sz="918"/>
            </a:lvl3pPr>
            <a:lvl4pPr marL="1049102" indent="0">
              <a:buNone/>
              <a:defRPr sz="765"/>
            </a:lvl4pPr>
            <a:lvl5pPr marL="1398803" indent="0">
              <a:buNone/>
              <a:defRPr sz="765"/>
            </a:lvl5pPr>
            <a:lvl6pPr marL="1748504" indent="0">
              <a:buNone/>
              <a:defRPr sz="765"/>
            </a:lvl6pPr>
            <a:lvl7pPr marL="2098205" indent="0">
              <a:buNone/>
              <a:defRPr sz="765"/>
            </a:lvl7pPr>
            <a:lvl8pPr marL="2447906" indent="0">
              <a:buNone/>
              <a:defRPr sz="765"/>
            </a:lvl8pPr>
            <a:lvl9pPr marL="2797606" indent="0">
              <a:buNone/>
              <a:defRPr sz="765"/>
            </a:lvl9pPr>
          </a:lstStyle>
          <a:p>
            <a:pPr lvl="0"/>
            <a:r>
              <a:rPr lang="en-US" dirty="0"/>
              <a:t>Edit Master text styles</a:t>
            </a:r>
          </a:p>
        </p:txBody>
      </p:sp>
    </p:spTree>
    <p:extLst>
      <p:ext uri="{BB962C8B-B14F-4D97-AF65-F5344CB8AC3E}">
        <p14:creationId xmlns:p14="http://schemas.microsoft.com/office/powerpoint/2010/main" val="6623768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292083"/>
            <a:ext cx="11887200" cy="946413"/>
          </a:xfrm>
          <a:prstGeom prst="rect">
            <a:avLst/>
          </a:prstGeom>
        </p:spPr>
        <p:txBody>
          <a:bodyPr lIns="146304" tIns="91440" rIns="146304" bIns="91440"/>
          <a:lstStyle>
            <a:lvl1pPr algn="l">
              <a:defRPr sz="3898">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407495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9" y="1377434"/>
            <a:ext cx="6886901" cy="4923062"/>
          </a:xfrm>
          <a:solidFill>
            <a:schemeClr val="bg1">
              <a:lumMod val="95000"/>
            </a:schemeClr>
          </a:solidFill>
          <a:ln w="63500">
            <a:solidFill>
              <a:schemeClr val="accent4"/>
            </a:solidFill>
            <a:miter lim="800000"/>
          </a:ln>
        </p:spPr>
        <p:txBody>
          <a:bodyPr wrap="square">
            <a:normAutofit/>
          </a:bodyPr>
          <a:lstStyle>
            <a:lvl1pPr marL="0" indent="0" defTabSz="279708">
              <a:lnSpc>
                <a:spcPct val="100000"/>
              </a:lnSpc>
              <a:spcBef>
                <a:spcPts val="0"/>
              </a:spcBef>
              <a:buClr>
                <a:schemeClr val="tx1"/>
              </a:buClr>
              <a:buFont typeface="Wingdings" pitchFamily="2" charset="2"/>
              <a:buNone/>
              <a:defRPr sz="1377" baseline="0">
                <a:solidFill>
                  <a:schemeClr val="tx1"/>
                </a:solidFill>
                <a:latin typeface="Consolas" panose="020B0609020204030204" pitchFamily="49" charset="0"/>
                <a:cs typeface="Consolas" panose="020B0609020204030204" pitchFamily="49" charset="0"/>
              </a:defRPr>
            </a:lvl1pPr>
            <a:lvl2pPr marL="279708" indent="0" defTabSz="279708">
              <a:lnSpc>
                <a:spcPct val="100000"/>
              </a:lnSpc>
              <a:spcBef>
                <a:spcPts val="0"/>
              </a:spcBef>
              <a:buNone/>
              <a:defRPr sz="1377">
                <a:latin typeface="Consolas" panose="020B0609020204030204" pitchFamily="49" charset="0"/>
                <a:cs typeface="Consolas" panose="020B0609020204030204" pitchFamily="49" charset="0"/>
              </a:defRPr>
            </a:lvl2pPr>
            <a:lvl3pPr marL="559413" indent="0" defTabSz="279708">
              <a:lnSpc>
                <a:spcPct val="100000"/>
              </a:lnSpc>
              <a:spcBef>
                <a:spcPts val="0"/>
              </a:spcBef>
              <a:buNone/>
              <a:tabLst/>
              <a:defRPr sz="1377">
                <a:latin typeface="Consolas" panose="020B0609020204030204" pitchFamily="49" charset="0"/>
                <a:cs typeface="Consolas" panose="020B0609020204030204" pitchFamily="49" charset="0"/>
              </a:defRPr>
            </a:lvl3pPr>
            <a:lvl4pPr marL="839121" indent="0" defTabSz="279708">
              <a:lnSpc>
                <a:spcPct val="100000"/>
              </a:lnSpc>
              <a:spcBef>
                <a:spcPts val="0"/>
              </a:spcBef>
              <a:buNone/>
              <a:defRPr sz="1377">
                <a:latin typeface="Consolas" panose="020B0609020204030204" pitchFamily="49" charset="0"/>
                <a:cs typeface="Consolas" panose="020B0609020204030204" pitchFamily="49" charset="0"/>
              </a:defRPr>
            </a:lvl4pPr>
            <a:lvl5pPr marL="1118827" indent="0" defTabSz="279708">
              <a:lnSpc>
                <a:spcPct val="100000"/>
              </a:lnSpc>
              <a:spcBef>
                <a:spcPts val="0"/>
              </a:spcBef>
              <a:buNone/>
              <a:tabLst/>
              <a:defRPr sz="1377">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198" y="6644681"/>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699206" fontAlgn="auto">
                <a:lnSpc>
                  <a:spcPts val="2295"/>
                </a:lnSpc>
                <a:spcBef>
                  <a:spcPts val="0"/>
                </a:spcBef>
                <a:spcAft>
                  <a:spcPts val="0"/>
                </a:spcAft>
              </a:pPr>
              <a:r>
                <a:rPr lang="en-US" sz="2142"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699206" fontAlgn="auto">
                <a:lnSpc>
                  <a:spcPts val="2295"/>
                </a:lnSpc>
                <a:spcBef>
                  <a:spcPts val="0"/>
                </a:spcBef>
                <a:spcAft>
                  <a:spcPts val="0"/>
                </a:spcAft>
              </a:pPr>
              <a:r>
                <a:rPr lang="en-US" sz="2142"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564440" y="1350965"/>
            <a:ext cx="4598987" cy="4923425"/>
          </a:xfrm>
        </p:spPr>
        <p:txBody>
          <a:bodyPr/>
          <a:lstStyle>
            <a:lvl1pPr marL="0" indent="0">
              <a:lnSpc>
                <a:spcPct val="100000"/>
              </a:lnSpc>
              <a:spcBef>
                <a:spcPts val="1500"/>
              </a:spcBef>
              <a:buFontTx/>
              <a:buNone/>
              <a:defRPr lang="en-US" sz="1800" kern="1200" dirty="0" smtClean="0">
                <a:solidFill>
                  <a:schemeClr val="accent4"/>
                </a:solidFill>
                <a:latin typeface="+mj-lt"/>
                <a:ea typeface="ＭＳ Ｐゴシック" charset="0"/>
                <a:cs typeface="ＭＳ Ｐゴシック" charset="0"/>
              </a:defRPr>
            </a:lvl1pPr>
            <a:lvl2pPr marL="257109" indent="0">
              <a:lnSpc>
                <a:spcPct val="100000"/>
              </a:lnSpc>
              <a:spcBef>
                <a:spcPts val="1500"/>
              </a:spcBef>
              <a:buFontTx/>
              <a:buNone/>
              <a:defRPr lang="en-US" sz="1470" b="0" kern="1200" dirty="0" smtClean="0">
                <a:solidFill>
                  <a:schemeClr val="tx1"/>
                </a:solidFill>
                <a:latin typeface="+mn-lt"/>
                <a:ea typeface="ＭＳ Ｐゴシック" charset="0"/>
                <a:cs typeface="Segoe UI Semibold" panose="020B0702040204020203" pitchFamily="34" charset="0"/>
              </a:defRPr>
            </a:lvl2pPr>
            <a:lvl3pPr marL="428514" indent="0">
              <a:lnSpc>
                <a:spcPct val="100000"/>
              </a:lnSpc>
              <a:spcBef>
                <a:spcPts val="1500"/>
              </a:spcBef>
              <a:buFontTx/>
              <a:buNone/>
              <a:defRPr/>
            </a:lvl3pPr>
            <a:lvl4pPr marL="599921" indent="0">
              <a:lnSpc>
                <a:spcPct val="100000"/>
              </a:lnSpc>
              <a:spcBef>
                <a:spcPts val="1500"/>
              </a:spcBef>
              <a:buFontTx/>
              <a:buNone/>
              <a:defRPr/>
            </a:lvl4pPr>
            <a:lvl5pPr marL="771327" indent="0">
              <a:lnSpc>
                <a:spcPct val="100000"/>
              </a:lnSpc>
              <a:spcBef>
                <a:spcPts val="1500"/>
              </a:spcBef>
              <a:buFontTx/>
              <a:buNone/>
              <a:defRPr/>
            </a:lvl5pPr>
          </a:lstStyle>
          <a:p>
            <a:pPr marL="0" lvl="0" indent="0" algn="l" defTabSz="698717" rtl="0" fontAlgn="base">
              <a:lnSpc>
                <a:spcPct val="100000"/>
              </a:lnSpc>
              <a:spcBef>
                <a:spcPts val="918"/>
              </a:spcBef>
              <a:spcAft>
                <a:spcPts val="900"/>
              </a:spcAft>
              <a:buClr>
                <a:schemeClr val="tx1"/>
              </a:buClr>
              <a:buSzPct val="90000"/>
              <a:buFont typeface="Wingdings" pitchFamily="2" charset="2"/>
              <a:buNone/>
            </a:pPr>
            <a:r>
              <a:rPr lang="en-US" dirty="0"/>
              <a:t>Click to edit Master text styles</a:t>
            </a:r>
          </a:p>
          <a:p>
            <a:pPr marL="0" lvl="1" indent="0" algn="l" defTabSz="698717" rtl="0" fontAlgn="base">
              <a:lnSpc>
                <a:spcPct val="100000"/>
              </a:lnSpc>
              <a:spcBef>
                <a:spcPts val="459"/>
              </a:spcBef>
              <a:spcAft>
                <a:spcPts val="900"/>
              </a:spcAft>
              <a:buSzPct val="90000"/>
              <a:buFont typeface="Arial" charset="0"/>
              <a:buNone/>
            </a:pPr>
            <a:r>
              <a:rPr lang="en-US" dirty="0"/>
              <a:t>Second level</a:t>
            </a:r>
          </a:p>
        </p:txBody>
      </p:sp>
      <p:sp>
        <p:nvSpPr>
          <p:cNvPr id="23" name="Text Placeholder 4"/>
          <p:cNvSpPr>
            <a:spLocks noGrp="1"/>
          </p:cNvSpPr>
          <p:nvPr>
            <p:ph type="body" sz="quarter" idx="14"/>
          </p:nvPr>
        </p:nvSpPr>
        <p:spPr>
          <a:xfrm>
            <a:off x="269242" y="124315"/>
            <a:ext cx="11649456" cy="1078991"/>
          </a:xfrm>
        </p:spPr>
        <p:txBody>
          <a:bodyPr lIns="146304" tIns="91440" rIns="146304" bIns="91440" anchor="ctr" anchorCtr="0"/>
          <a:lstStyle>
            <a:lvl1pPr marL="0" indent="0">
              <a:buNone/>
              <a:defRPr sz="2999">
                <a:solidFill>
                  <a:schemeClr val="tx1">
                    <a:lumMod val="90000"/>
                    <a:lumOff val="10000"/>
                  </a:schemeClr>
                </a:solidFill>
              </a:defRPr>
            </a:lvl1pPr>
            <a:lvl5pPr marL="771327" indent="0">
              <a:buNone/>
              <a:defRPr/>
            </a:lvl5pPr>
          </a:lstStyle>
          <a:p>
            <a:pPr lvl="0"/>
            <a:r>
              <a:rPr lang="en-US"/>
              <a:t>Click to edit Master text styles</a:t>
            </a:r>
          </a:p>
        </p:txBody>
      </p:sp>
    </p:spTree>
    <p:extLst>
      <p:ext uri="{BB962C8B-B14F-4D97-AF65-F5344CB8AC3E}">
        <p14:creationId xmlns:p14="http://schemas.microsoft.com/office/powerpoint/2010/main" val="41550249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theme" Target="../theme/theme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r>
              <a:rPr lang="en-US"/>
              <a:t>#SQLSatMadrid </a:t>
            </a:r>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86040194"/>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microsoft.sharepoint.com/teams/BrandCentral/Pages/Presentations.asp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Histórico</a:t>
            </a:r>
            <a:r>
              <a:rPr lang="en-US" dirty="0"/>
              <a:t> de </a:t>
            </a:r>
            <a:r>
              <a:rPr lang="en-US" dirty="0" err="1"/>
              <a:t>plataformas</a:t>
            </a:r>
            <a:r>
              <a:rPr lang="en-US" dirty="0"/>
              <a:t> con SQL Server</a:t>
            </a:r>
            <a:endParaRPr lang="en-GB" dirty="0"/>
          </a:p>
        </p:txBody>
      </p:sp>
      <p:grpSp>
        <p:nvGrpSpPr>
          <p:cNvPr id="71" name="Group 70"/>
          <p:cNvGrpSpPr/>
          <p:nvPr/>
        </p:nvGrpSpPr>
        <p:grpSpPr>
          <a:xfrm>
            <a:off x="107909" y="1664308"/>
            <a:ext cx="8990857" cy="4767436"/>
            <a:chOff x="399686" y="-540693"/>
            <a:chExt cx="7958903" cy="7815697"/>
          </a:xfrm>
        </p:grpSpPr>
        <p:cxnSp>
          <p:nvCxnSpPr>
            <p:cNvPr id="72" name="Straight Connector 71"/>
            <p:cNvCxnSpPr/>
            <p:nvPr/>
          </p:nvCxnSpPr>
          <p:spPr>
            <a:xfrm>
              <a:off x="1260562" y="-540693"/>
              <a:ext cx="1" cy="702239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99686" y="310337"/>
              <a:ext cx="7958903" cy="6964667"/>
              <a:chOff x="399686" y="310337"/>
              <a:chExt cx="7958903" cy="6964667"/>
            </a:xfrm>
          </p:grpSpPr>
          <p:cxnSp>
            <p:nvCxnSpPr>
              <p:cNvPr id="74" name="Straight Connector 73"/>
              <p:cNvCxnSpPr/>
              <p:nvPr/>
            </p:nvCxnSpPr>
            <p:spPr>
              <a:xfrm flipH="1" flipV="1">
                <a:off x="1260563" y="6476662"/>
                <a:ext cx="7098026" cy="5041"/>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375784" y="6614374"/>
                <a:ext cx="1891112" cy="660630"/>
              </a:xfrm>
              <a:prstGeom prst="rect">
                <a:avLst/>
              </a:prstGeom>
              <a:noFill/>
            </p:spPr>
            <p:txBody>
              <a:bodyPr wrap="square" lIns="75677" tIns="37839" rIns="75677" bIns="37839" rtlCol="0">
                <a:spAutoFit/>
              </a:bodyPr>
              <a:lstStyle/>
              <a:p>
                <a:pPr algn="r"/>
                <a:r>
                  <a:rPr lang="en-US" sz="2081" dirty="0" err="1">
                    <a:solidFill>
                      <a:schemeClr val="bg2">
                        <a:lumMod val="10000"/>
                      </a:schemeClr>
                    </a:solidFill>
                    <a:cs typeface="Calibri" pitchFamily="34" charset="0"/>
                  </a:rPr>
                  <a:t>Bajo</a:t>
                </a:r>
                <a:r>
                  <a:rPr lang="en-US" sz="2081" dirty="0">
                    <a:solidFill>
                      <a:schemeClr val="bg2">
                        <a:lumMod val="10000"/>
                      </a:schemeClr>
                    </a:solidFill>
                    <a:cs typeface="Calibri" pitchFamily="34" charset="0"/>
                  </a:rPr>
                  <a:t> Control</a:t>
                </a:r>
              </a:p>
            </p:txBody>
          </p:sp>
          <p:sp>
            <p:nvSpPr>
              <p:cNvPr id="76" name="TextBox 75"/>
              <p:cNvSpPr txBox="1"/>
              <p:nvPr/>
            </p:nvSpPr>
            <p:spPr>
              <a:xfrm rot="16200000">
                <a:off x="-396277" y="1106300"/>
                <a:ext cx="2526886" cy="934960"/>
              </a:xfrm>
              <a:prstGeom prst="rect">
                <a:avLst/>
              </a:prstGeom>
              <a:noFill/>
            </p:spPr>
            <p:txBody>
              <a:bodyPr wrap="square" lIns="75677" tIns="37839" rIns="75677" bIns="37839" rtlCol="0">
                <a:spAutoFit/>
              </a:bodyPr>
              <a:lstStyle/>
              <a:p>
                <a:pPr algn="r"/>
                <a:r>
                  <a:rPr lang="en-US" sz="2081" dirty="0" err="1">
                    <a:solidFill>
                      <a:schemeClr val="bg2">
                        <a:lumMod val="10000"/>
                      </a:schemeClr>
                    </a:solidFill>
                    <a:cs typeface="Calibri" pitchFamily="34" charset="0"/>
                  </a:rPr>
                  <a:t>Compartido</a:t>
                </a:r>
                <a:br>
                  <a:rPr lang="en-US" sz="2081" dirty="0">
                    <a:solidFill>
                      <a:schemeClr val="bg2">
                        <a:lumMod val="10000"/>
                      </a:schemeClr>
                    </a:solidFill>
                    <a:cs typeface="Calibri" pitchFamily="34" charset="0"/>
                  </a:rPr>
                </a:br>
                <a:r>
                  <a:rPr lang="en-US" sz="2081" dirty="0" err="1">
                    <a:solidFill>
                      <a:schemeClr val="bg2">
                        <a:lumMod val="10000"/>
                      </a:schemeClr>
                    </a:solidFill>
                    <a:cs typeface="Calibri" pitchFamily="34" charset="0"/>
                  </a:rPr>
                  <a:t>Bajo</a:t>
                </a:r>
                <a:r>
                  <a:rPr lang="en-US" sz="2081" dirty="0">
                    <a:solidFill>
                      <a:schemeClr val="bg2">
                        <a:lumMod val="10000"/>
                      </a:schemeClr>
                    </a:solidFill>
                    <a:cs typeface="Calibri" pitchFamily="34" charset="0"/>
                  </a:rPr>
                  <a:t> </a:t>
                </a:r>
                <a:r>
                  <a:rPr lang="en-US" sz="2081" dirty="0" err="1">
                    <a:solidFill>
                      <a:schemeClr val="bg2">
                        <a:lumMod val="10000"/>
                      </a:schemeClr>
                    </a:solidFill>
                    <a:cs typeface="Calibri" pitchFamily="34" charset="0"/>
                  </a:rPr>
                  <a:t>Coste</a:t>
                </a:r>
                <a:endParaRPr lang="en-US" sz="2081" dirty="0">
                  <a:solidFill>
                    <a:schemeClr val="bg2">
                      <a:lumMod val="10000"/>
                    </a:schemeClr>
                  </a:solidFill>
                  <a:cs typeface="Calibri" pitchFamily="34" charset="0"/>
                </a:endParaRPr>
              </a:p>
            </p:txBody>
          </p:sp>
          <p:sp>
            <p:nvSpPr>
              <p:cNvPr id="77" name="TextBox 76"/>
              <p:cNvSpPr txBox="1"/>
              <p:nvPr/>
            </p:nvSpPr>
            <p:spPr>
              <a:xfrm rot="16200000">
                <a:off x="-536501" y="4832573"/>
                <a:ext cx="2807332" cy="645855"/>
              </a:xfrm>
              <a:prstGeom prst="rect">
                <a:avLst/>
              </a:prstGeom>
              <a:noFill/>
            </p:spPr>
            <p:txBody>
              <a:bodyPr wrap="square" lIns="75677" tIns="37839" rIns="75677" bIns="37839" rtlCol="0">
                <a:spAutoFit/>
              </a:bodyPr>
              <a:lstStyle/>
              <a:p>
                <a:r>
                  <a:rPr lang="en-US" sz="2081" dirty="0" err="1">
                    <a:solidFill>
                      <a:schemeClr val="bg2">
                        <a:lumMod val="10000"/>
                      </a:schemeClr>
                    </a:solidFill>
                    <a:cs typeface="Calibri" pitchFamily="34" charset="0"/>
                  </a:rPr>
                  <a:t>Dedicado</a:t>
                </a:r>
                <a:br>
                  <a:rPr lang="en-US" sz="2081" dirty="0">
                    <a:solidFill>
                      <a:schemeClr val="bg2">
                        <a:lumMod val="10000"/>
                      </a:schemeClr>
                    </a:solidFill>
                    <a:cs typeface="Calibri" pitchFamily="34" charset="0"/>
                  </a:rPr>
                </a:br>
                <a:r>
                  <a:rPr lang="en-US" sz="2081" dirty="0">
                    <a:solidFill>
                      <a:schemeClr val="bg2">
                        <a:lumMod val="10000"/>
                      </a:schemeClr>
                    </a:solidFill>
                    <a:cs typeface="Calibri" pitchFamily="34" charset="0"/>
                  </a:rPr>
                  <a:t>Alto </a:t>
                </a:r>
                <a:r>
                  <a:rPr lang="en-US" sz="2081" dirty="0" err="1">
                    <a:solidFill>
                      <a:schemeClr val="bg2">
                        <a:lumMod val="10000"/>
                      </a:schemeClr>
                    </a:solidFill>
                    <a:cs typeface="Calibri" pitchFamily="34" charset="0"/>
                  </a:rPr>
                  <a:t>Coste</a:t>
                </a:r>
                <a:endParaRPr lang="en-US" sz="2081" dirty="0">
                  <a:solidFill>
                    <a:schemeClr val="bg2">
                      <a:lumMod val="10000"/>
                    </a:schemeClr>
                  </a:solidFill>
                  <a:cs typeface="Calibri" pitchFamily="34" charset="0"/>
                </a:endParaRPr>
              </a:p>
            </p:txBody>
          </p:sp>
          <p:sp>
            <p:nvSpPr>
              <p:cNvPr id="78" name="TextBox 77"/>
              <p:cNvSpPr txBox="1"/>
              <p:nvPr/>
            </p:nvSpPr>
            <p:spPr>
              <a:xfrm>
                <a:off x="1270725" y="6506020"/>
                <a:ext cx="2622390" cy="660630"/>
              </a:xfrm>
              <a:prstGeom prst="rect">
                <a:avLst/>
              </a:prstGeom>
              <a:noFill/>
            </p:spPr>
            <p:txBody>
              <a:bodyPr wrap="square" lIns="75677" tIns="37839" rIns="75677" bIns="37839" rtlCol="0">
                <a:spAutoFit/>
              </a:bodyPr>
              <a:lstStyle/>
              <a:p>
                <a:r>
                  <a:rPr lang="en-US" sz="2081" dirty="0">
                    <a:solidFill>
                      <a:schemeClr val="bg2">
                        <a:lumMod val="10000"/>
                      </a:schemeClr>
                    </a:solidFill>
                    <a:cs typeface="Calibri" pitchFamily="34" charset="0"/>
                  </a:rPr>
                  <a:t>Alto Control</a:t>
                </a:r>
              </a:p>
            </p:txBody>
          </p:sp>
        </p:grpSp>
      </p:grpSp>
      <p:sp>
        <p:nvSpPr>
          <p:cNvPr id="79" name="TextBox 78"/>
          <p:cNvSpPr txBox="1"/>
          <p:nvPr/>
        </p:nvSpPr>
        <p:spPr>
          <a:xfrm>
            <a:off x="4842985" y="1341244"/>
            <a:ext cx="3708559" cy="342806"/>
          </a:xfrm>
          <a:prstGeom prst="rect">
            <a:avLst/>
          </a:prstGeom>
          <a:noFill/>
        </p:spPr>
        <p:txBody>
          <a:bodyPr wrap="square" lIns="75674" tIns="37837" rIns="75674" bIns="37837" rtlCol="0">
            <a:spAutoFit/>
          </a:bodyPr>
          <a:lstStyle/>
          <a:p>
            <a:pPr algn="ctr"/>
            <a:r>
              <a:rPr lang="en-US" sz="1697" b="1" dirty="0" err="1">
                <a:solidFill>
                  <a:schemeClr val="bg2">
                    <a:lumMod val="10000"/>
                  </a:schemeClr>
                </a:solidFill>
                <a:latin typeface="Segoe UI" panose="020B0502040204020203" pitchFamily="34" charset="0"/>
                <a:cs typeface="Segoe UI" panose="020B0502040204020203" pitchFamily="34" charset="0"/>
              </a:rPr>
              <a:t>Nube</a:t>
            </a:r>
            <a:r>
              <a:rPr lang="en-US" sz="1697" b="1" dirty="0">
                <a:solidFill>
                  <a:schemeClr val="bg2">
                    <a:lumMod val="10000"/>
                  </a:schemeClr>
                </a:solidFill>
                <a:latin typeface="Segoe UI" panose="020B0502040204020203" pitchFamily="34" charset="0"/>
                <a:cs typeface="Segoe UI" panose="020B0502040204020203" pitchFamily="34" charset="0"/>
              </a:rPr>
              <a:t> </a:t>
            </a:r>
            <a:r>
              <a:rPr lang="en-US" sz="1697" b="1" dirty="0" err="1">
                <a:solidFill>
                  <a:schemeClr val="bg2">
                    <a:lumMod val="10000"/>
                  </a:schemeClr>
                </a:solidFill>
                <a:latin typeface="Segoe UI" panose="020B0502040204020203" pitchFamily="34" charset="0"/>
                <a:cs typeface="Segoe UI" panose="020B0502040204020203" pitchFamily="34" charset="0"/>
              </a:rPr>
              <a:t>híbrida</a:t>
            </a:r>
            <a:endParaRPr lang="en-US" sz="1697" b="1" dirty="0">
              <a:solidFill>
                <a:schemeClr val="bg2">
                  <a:lumMod val="10000"/>
                </a:schemeClr>
              </a:solidFill>
              <a:latin typeface="Segoe UI" panose="020B0502040204020203" pitchFamily="34" charset="0"/>
              <a:cs typeface="Segoe UI" panose="020B0502040204020203" pitchFamily="34" charset="0"/>
            </a:endParaRPr>
          </a:p>
        </p:txBody>
      </p:sp>
      <p:grpSp>
        <p:nvGrpSpPr>
          <p:cNvPr id="80" name="Group 79"/>
          <p:cNvGrpSpPr/>
          <p:nvPr/>
        </p:nvGrpSpPr>
        <p:grpSpPr>
          <a:xfrm>
            <a:off x="3358757" y="2817711"/>
            <a:ext cx="4629759" cy="1046819"/>
            <a:chOff x="3920718" y="1915714"/>
            <a:chExt cx="3273787" cy="1302456"/>
          </a:xfrm>
        </p:grpSpPr>
        <p:sp>
          <p:nvSpPr>
            <p:cNvPr id="81" name="TextBox 80"/>
            <p:cNvSpPr txBox="1"/>
            <p:nvPr/>
          </p:nvSpPr>
          <p:spPr>
            <a:xfrm>
              <a:off x="3920718" y="1915714"/>
              <a:ext cx="2559330" cy="738484"/>
            </a:xfrm>
            <a:prstGeom prst="rect">
              <a:avLst/>
            </a:prstGeom>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lnSpc>
                  <a:spcPct val="90000"/>
                </a:lnSpc>
                <a:spcBef>
                  <a:spcPct val="20000"/>
                </a:spcBef>
                <a:defRPr/>
              </a:pPr>
              <a:r>
                <a:rPr lang="en-US" sz="1591" dirty="0">
                  <a:solidFill>
                    <a:srgbClr val="FFFFFF"/>
                  </a:solidFill>
                  <a:cs typeface="Calibri" pitchFamily="34" charset="0"/>
                </a:rPr>
                <a:t>100% Compatible</a:t>
              </a:r>
            </a:p>
            <a:p>
              <a:pPr marL="0" lvl="1">
                <a:lnSpc>
                  <a:spcPct val="90000"/>
                </a:lnSpc>
                <a:spcBef>
                  <a:spcPct val="20000"/>
                </a:spcBef>
                <a:defRPr/>
              </a:pPr>
              <a:r>
                <a:rPr lang="en-US" sz="1591" dirty="0" err="1">
                  <a:solidFill>
                    <a:srgbClr val="FFFFFF"/>
                  </a:solidFill>
                  <a:cs typeface="Calibri" pitchFamily="34" charset="0"/>
                </a:rPr>
                <a:t>Rápido</a:t>
              </a:r>
              <a:r>
                <a:rPr lang="en-US" sz="1591" dirty="0">
                  <a:solidFill>
                    <a:srgbClr val="FFFFFF"/>
                  </a:solidFill>
                  <a:cs typeface="Calibri" pitchFamily="34" charset="0"/>
                </a:rPr>
                <a:t> self-service </a:t>
              </a:r>
              <a:r>
                <a:rPr lang="en-US" sz="1591" dirty="0" err="1">
                  <a:solidFill>
                    <a:srgbClr val="FFFFFF"/>
                  </a:solidFill>
                  <a:cs typeface="Calibri" pitchFamily="34" charset="0"/>
                </a:rPr>
                <a:t>provisionamiento</a:t>
              </a:r>
              <a:endParaRPr lang="en-US" sz="1591" dirty="0">
                <a:solidFill>
                  <a:srgbClr val="FFFFFF"/>
                </a:solidFill>
                <a:cs typeface="Calibri" pitchFamily="34" charset="0"/>
              </a:endParaRPr>
            </a:p>
          </p:txBody>
        </p:sp>
        <p:pic>
          <p:nvPicPr>
            <p:cNvPr id="82" name="Picture 3" descr="C:\Users\patricmc\Pictures\DVD_ART35\Artwork_Imagery\Icons - Illustrations\_VIRTUALIZATION ICONS\Server Virtual Database.png"/>
            <p:cNvPicPr>
              <a:picLocks noChangeAspect="1" noChangeArrowheads="1"/>
            </p:cNvPicPr>
            <p:nvPr/>
          </p:nvPicPr>
          <p:blipFill>
            <a:blip r:embed="rId2" cstate="print"/>
            <a:srcRect/>
            <a:stretch>
              <a:fillRect/>
            </a:stretch>
          </p:blipFill>
          <p:spPr bwMode="auto">
            <a:xfrm>
              <a:off x="3920719" y="2551263"/>
              <a:ext cx="688779" cy="579708"/>
            </a:xfrm>
            <a:prstGeom prst="rect">
              <a:avLst/>
            </a:prstGeom>
            <a:noFill/>
          </p:spPr>
        </p:pic>
        <p:sp>
          <p:nvSpPr>
            <p:cNvPr id="83" name="TextBox 82"/>
            <p:cNvSpPr txBox="1"/>
            <p:nvPr/>
          </p:nvSpPr>
          <p:spPr>
            <a:xfrm>
              <a:off x="4522751" y="2555807"/>
              <a:ext cx="2496642" cy="450949"/>
            </a:xfrm>
            <a:prstGeom prst="rect">
              <a:avLst/>
            </a:prstGeom>
            <a:noFill/>
          </p:spPr>
          <p:txBody>
            <a:bodyPr wrap="square" rtlCol="0">
              <a:spAutoFit/>
            </a:bodyPr>
            <a:lstStyle/>
            <a:p>
              <a:r>
                <a:rPr lang="en-US" sz="1697" b="1" dirty="0">
                  <a:solidFill>
                    <a:schemeClr val="bg2">
                      <a:lumMod val="10000"/>
                    </a:schemeClr>
                  </a:solidFill>
                  <a:cs typeface="Calibri" pitchFamily="34" charset="0"/>
                </a:rPr>
                <a:t>SQL Server in WA VM - IaaS</a:t>
              </a:r>
              <a:endParaRPr lang="en-US" sz="1273" b="1" dirty="0">
                <a:solidFill>
                  <a:schemeClr val="bg2">
                    <a:lumMod val="10000"/>
                  </a:schemeClr>
                </a:solidFill>
                <a:cs typeface="Calibri" pitchFamily="34" charset="0"/>
              </a:endParaRPr>
            </a:p>
          </p:txBody>
        </p:sp>
        <p:sp>
          <p:nvSpPr>
            <p:cNvPr id="84" name="TextBox 83"/>
            <p:cNvSpPr txBox="1"/>
            <p:nvPr/>
          </p:nvSpPr>
          <p:spPr>
            <a:xfrm>
              <a:off x="4597775" y="2819005"/>
              <a:ext cx="2596730" cy="399165"/>
            </a:xfrm>
            <a:prstGeom prst="rect">
              <a:avLst/>
            </a:prstGeom>
            <a:noFill/>
            <a:ln>
              <a:noFill/>
            </a:ln>
          </p:spPr>
          <p:txBody>
            <a:bodyPr wrap="square" rtlCol="0">
              <a:spAutoFit/>
            </a:bodyPr>
            <a:lstStyle/>
            <a:p>
              <a:pPr>
                <a:lnSpc>
                  <a:spcPct val="90000"/>
                </a:lnSpc>
                <a:spcBef>
                  <a:spcPct val="20000"/>
                </a:spcBef>
                <a:defRPr/>
              </a:pPr>
              <a:r>
                <a:rPr lang="en-US" sz="1591" dirty="0" err="1">
                  <a:solidFill>
                    <a:schemeClr val="bg2">
                      <a:lumMod val="10000"/>
                    </a:schemeClr>
                  </a:solidFill>
                  <a:cs typeface="Calibri" pitchFamily="34" charset="0"/>
                </a:rPr>
                <a:t>Virtualización</a:t>
              </a:r>
              <a:r>
                <a:rPr lang="en-US" sz="1591" dirty="0">
                  <a:solidFill>
                    <a:schemeClr val="bg2">
                      <a:lumMod val="10000"/>
                    </a:schemeClr>
                  </a:solidFill>
                  <a:cs typeface="Calibri" pitchFamily="34" charset="0"/>
                </a:rPr>
                <a:t> de </a:t>
              </a:r>
              <a:r>
                <a:rPr lang="en-US" sz="1591" dirty="0" err="1">
                  <a:solidFill>
                    <a:schemeClr val="bg2">
                      <a:lumMod val="10000"/>
                    </a:schemeClr>
                  </a:solidFill>
                  <a:cs typeface="Calibri" pitchFamily="34" charset="0"/>
                </a:rPr>
                <a:t>Máquinas</a:t>
              </a:r>
              <a:endParaRPr lang="en-US" sz="1591" dirty="0">
                <a:solidFill>
                  <a:schemeClr val="bg2">
                    <a:lumMod val="10000"/>
                  </a:schemeClr>
                </a:solidFill>
                <a:cs typeface="Calibri" pitchFamily="34" charset="0"/>
              </a:endParaRPr>
            </a:p>
          </p:txBody>
        </p:sp>
      </p:grpSp>
      <p:grpSp>
        <p:nvGrpSpPr>
          <p:cNvPr id="85" name="Group 84"/>
          <p:cNvGrpSpPr/>
          <p:nvPr/>
        </p:nvGrpSpPr>
        <p:grpSpPr>
          <a:xfrm>
            <a:off x="1200839" y="4802481"/>
            <a:ext cx="4142859" cy="1160177"/>
            <a:chOff x="6162184" y="1461228"/>
            <a:chExt cx="3007679" cy="1443494"/>
          </a:xfrm>
        </p:grpSpPr>
        <p:pic>
          <p:nvPicPr>
            <p:cNvPr id="86" name="Picture 2" descr="C:\Users\patricmc\Pictures\DVD_ART35\Artwork_Imagery\Icons - Illustrations\_XML ICONS\Servers SQL database computer.png"/>
            <p:cNvPicPr>
              <a:picLocks noChangeAspect="1" noChangeArrowheads="1"/>
            </p:cNvPicPr>
            <p:nvPr/>
          </p:nvPicPr>
          <p:blipFill>
            <a:blip r:embed="rId3" cstate="print"/>
            <a:srcRect/>
            <a:stretch>
              <a:fillRect/>
            </a:stretch>
          </p:blipFill>
          <p:spPr bwMode="auto">
            <a:xfrm>
              <a:off x="6162184" y="2295486"/>
              <a:ext cx="309463" cy="508807"/>
            </a:xfrm>
            <a:prstGeom prst="rect">
              <a:avLst/>
            </a:prstGeom>
            <a:noFill/>
          </p:spPr>
        </p:pic>
        <p:sp>
          <p:nvSpPr>
            <p:cNvPr id="87" name="TextBox 86"/>
            <p:cNvSpPr txBox="1"/>
            <p:nvPr/>
          </p:nvSpPr>
          <p:spPr>
            <a:xfrm>
              <a:off x="6507505" y="2232529"/>
              <a:ext cx="1637726" cy="450949"/>
            </a:xfrm>
            <a:prstGeom prst="rect">
              <a:avLst/>
            </a:prstGeom>
            <a:noFill/>
          </p:spPr>
          <p:txBody>
            <a:bodyPr wrap="square" rtlCol="0">
              <a:spAutoFit/>
            </a:bodyPr>
            <a:lstStyle/>
            <a:p>
              <a:r>
                <a:rPr lang="en-US" sz="1697" b="1" dirty="0">
                  <a:solidFill>
                    <a:schemeClr val="bg2">
                      <a:lumMod val="10000"/>
                    </a:schemeClr>
                  </a:solidFill>
                  <a:cs typeface="Calibri" pitchFamily="34" charset="0"/>
                </a:rPr>
                <a:t>SQL Server</a:t>
              </a:r>
            </a:p>
          </p:txBody>
        </p:sp>
        <p:sp>
          <p:nvSpPr>
            <p:cNvPr id="88" name="TextBox 87"/>
            <p:cNvSpPr txBox="1"/>
            <p:nvPr/>
          </p:nvSpPr>
          <p:spPr>
            <a:xfrm>
              <a:off x="6507505" y="2507978"/>
              <a:ext cx="2662358" cy="396744"/>
            </a:xfrm>
            <a:prstGeom prst="rect">
              <a:avLst/>
            </a:prstGeom>
            <a:noFill/>
            <a:ln>
              <a:noFill/>
            </a:ln>
          </p:spPr>
          <p:txBody>
            <a:bodyPr wrap="square" rtlCol="0">
              <a:spAutoFit/>
            </a:bodyPr>
            <a:lstStyle/>
            <a:p>
              <a:pPr>
                <a:lnSpc>
                  <a:spcPct val="90000"/>
                </a:lnSpc>
                <a:spcBef>
                  <a:spcPct val="20000"/>
                </a:spcBef>
                <a:defRPr/>
              </a:pPr>
              <a:r>
                <a:rPr lang="en-US" sz="1591" dirty="0" err="1">
                  <a:solidFill>
                    <a:schemeClr val="bg2">
                      <a:lumMod val="10000"/>
                    </a:schemeClr>
                  </a:solidFill>
                  <a:cs typeface="Calibri" pitchFamily="34" charset="0"/>
                </a:rPr>
                <a:t>Máquina</a:t>
              </a:r>
              <a:r>
                <a:rPr lang="en-US" sz="1591" dirty="0">
                  <a:solidFill>
                    <a:schemeClr val="bg2">
                      <a:lumMod val="10000"/>
                    </a:schemeClr>
                  </a:solidFill>
                  <a:cs typeface="Calibri" pitchFamily="34" charset="0"/>
                </a:rPr>
                <a:t> </a:t>
              </a:r>
              <a:r>
                <a:rPr lang="en-US" sz="1591" dirty="0" err="1">
                  <a:solidFill>
                    <a:schemeClr val="bg2">
                      <a:lumMod val="10000"/>
                    </a:schemeClr>
                  </a:solidFill>
                  <a:cs typeface="Calibri" pitchFamily="34" charset="0"/>
                </a:rPr>
                <a:t>Física</a:t>
              </a:r>
              <a:endParaRPr lang="en-US" sz="1591" dirty="0">
                <a:solidFill>
                  <a:schemeClr val="bg2">
                    <a:lumMod val="10000"/>
                  </a:schemeClr>
                </a:solidFill>
                <a:cs typeface="Calibri" pitchFamily="34" charset="0"/>
              </a:endParaRPr>
            </a:p>
          </p:txBody>
        </p:sp>
        <p:sp>
          <p:nvSpPr>
            <p:cNvPr id="89" name="TextBox 88"/>
            <p:cNvSpPr txBox="1"/>
            <p:nvPr/>
          </p:nvSpPr>
          <p:spPr>
            <a:xfrm>
              <a:off x="6162184" y="1461228"/>
              <a:ext cx="2548652" cy="738482"/>
            </a:xfrm>
            <a:prstGeom prst="rect">
              <a:avLst/>
            </a:prstGeom>
            <a:solidFill>
              <a:schemeClr val="accent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lnSpc>
                  <a:spcPct val="90000"/>
                </a:lnSpc>
                <a:spcBef>
                  <a:spcPct val="20000"/>
                </a:spcBef>
                <a:defRPr/>
              </a:pPr>
              <a:r>
                <a:rPr lang="en-US" sz="1591" dirty="0" err="1">
                  <a:solidFill>
                    <a:srgbClr val="FFFFFF"/>
                  </a:solidFill>
                  <a:cs typeface="Calibri" pitchFamily="34" charset="0"/>
                </a:rPr>
                <a:t>Completo</a:t>
              </a:r>
              <a:r>
                <a:rPr lang="en-US" sz="1591" dirty="0">
                  <a:solidFill>
                    <a:srgbClr val="FFFFFF"/>
                  </a:solidFill>
                  <a:cs typeface="Calibri" pitchFamily="34" charset="0"/>
                </a:rPr>
                <a:t> control de Hardware</a:t>
              </a:r>
            </a:p>
            <a:p>
              <a:pPr marL="0" lvl="1">
                <a:lnSpc>
                  <a:spcPct val="90000"/>
                </a:lnSpc>
                <a:spcBef>
                  <a:spcPct val="20000"/>
                </a:spcBef>
                <a:defRPr/>
              </a:pPr>
              <a:r>
                <a:rPr lang="en-US" sz="1591" dirty="0">
                  <a:solidFill>
                    <a:srgbClr val="FFFFFF"/>
                  </a:solidFill>
                  <a:cs typeface="Calibri" pitchFamily="34" charset="0"/>
                </a:rPr>
                <a:t>HA,DR y </a:t>
              </a:r>
              <a:r>
                <a:rPr lang="en-US" sz="1591" dirty="0" err="1">
                  <a:solidFill>
                    <a:srgbClr val="FFFFFF"/>
                  </a:solidFill>
                  <a:cs typeface="Calibri" pitchFamily="34" charset="0"/>
                </a:rPr>
                <a:t>escalado</a:t>
              </a:r>
              <a:r>
                <a:rPr lang="en-US" sz="1591" dirty="0">
                  <a:solidFill>
                    <a:srgbClr val="FFFFFF"/>
                  </a:solidFill>
                  <a:cs typeface="Calibri" pitchFamily="34" charset="0"/>
                </a:rPr>
                <a:t> </a:t>
              </a:r>
              <a:r>
                <a:rPr lang="en-US" sz="1591" dirty="0" err="1">
                  <a:solidFill>
                    <a:srgbClr val="FFFFFF"/>
                  </a:solidFill>
                  <a:cs typeface="Calibri" pitchFamily="34" charset="0"/>
                </a:rPr>
                <a:t>propio</a:t>
              </a:r>
              <a:endParaRPr lang="en-US" sz="1591" dirty="0">
                <a:solidFill>
                  <a:srgbClr val="FFFFFF"/>
                </a:solidFill>
                <a:cs typeface="Calibri" pitchFamily="34" charset="0"/>
              </a:endParaRPr>
            </a:p>
          </p:txBody>
        </p:sp>
      </p:grpSp>
      <p:grpSp>
        <p:nvGrpSpPr>
          <p:cNvPr id="90" name="Group 89"/>
          <p:cNvGrpSpPr/>
          <p:nvPr/>
        </p:nvGrpSpPr>
        <p:grpSpPr>
          <a:xfrm>
            <a:off x="5450741" y="1736652"/>
            <a:ext cx="4176026" cy="1117537"/>
            <a:chOff x="2804459" y="2143073"/>
            <a:chExt cx="2769637" cy="1390442"/>
          </a:xfrm>
        </p:grpSpPr>
        <p:sp>
          <p:nvSpPr>
            <p:cNvPr id="91" name="TextBox 90"/>
            <p:cNvSpPr txBox="1"/>
            <p:nvPr/>
          </p:nvSpPr>
          <p:spPr>
            <a:xfrm>
              <a:off x="2946872" y="2143073"/>
              <a:ext cx="2581762" cy="716393"/>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wrap="square" lIns="75677" tIns="37839" rIns="75677" bIns="37839" rtlCol="0">
              <a:spAutoFit/>
            </a:bodyPr>
            <a:lstStyle/>
            <a:p>
              <a:pPr marL="0" lvl="1">
                <a:lnSpc>
                  <a:spcPct val="90000"/>
                </a:lnSpc>
                <a:spcBef>
                  <a:spcPct val="20000"/>
                </a:spcBef>
                <a:defRPr/>
              </a:pPr>
              <a:r>
                <a:rPr lang="en-US" sz="1591" dirty="0">
                  <a:solidFill>
                    <a:srgbClr val="FFFFFF"/>
                  </a:solidFill>
                  <a:cs typeface="Calibri" pitchFamily="34" charset="0"/>
                </a:rPr>
                <a:t>Servicio de base de </a:t>
              </a:r>
              <a:r>
                <a:rPr lang="en-US" sz="1591" dirty="0" err="1">
                  <a:solidFill>
                    <a:srgbClr val="FFFFFF"/>
                  </a:solidFill>
                  <a:cs typeface="Calibri" pitchFamily="34" charset="0"/>
                </a:rPr>
                <a:t>datos</a:t>
              </a:r>
              <a:r>
                <a:rPr lang="en-US" sz="1591" dirty="0">
                  <a:solidFill>
                    <a:srgbClr val="FFFFFF"/>
                  </a:solidFill>
                  <a:cs typeface="Calibri" pitchFamily="34" charset="0"/>
                </a:rPr>
                <a:t> </a:t>
              </a:r>
              <a:r>
                <a:rPr lang="en-US" sz="1591" dirty="0" err="1">
                  <a:solidFill>
                    <a:srgbClr val="FFFFFF"/>
                  </a:solidFill>
                  <a:cs typeface="Calibri" pitchFamily="34" charset="0"/>
                </a:rPr>
                <a:t>manejado</a:t>
              </a:r>
              <a:endParaRPr lang="en-US" sz="1591" dirty="0">
                <a:solidFill>
                  <a:srgbClr val="FFFFFF"/>
                </a:solidFill>
                <a:cs typeface="Calibri" pitchFamily="34" charset="0"/>
              </a:endParaRPr>
            </a:p>
            <a:p>
              <a:pPr marL="0" lvl="1">
                <a:lnSpc>
                  <a:spcPct val="90000"/>
                </a:lnSpc>
                <a:spcBef>
                  <a:spcPct val="20000"/>
                </a:spcBef>
                <a:defRPr/>
              </a:pPr>
              <a:r>
                <a:rPr lang="en-US" sz="1591" dirty="0" err="1">
                  <a:solidFill>
                    <a:srgbClr val="FFFFFF"/>
                  </a:solidFill>
                  <a:cs typeface="Calibri" pitchFamily="34" charset="0"/>
                </a:rPr>
                <a:t>Foco</a:t>
              </a:r>
              <a:r>
                <a:rPr lang="en-US" sz="1591" dirty="0">
                  <a:solidFill>
                    <a:srgbClr val="FFFFFF"/>
                  </a:solidFill>
                  <a:cs typeface="Calibri" pitchFamily="34" charset="0"/>
                </a:rPr>
                <a:t> </a:t>
              </a:r>
              <a:r>
                <a:rPr lang="en-US" sz="1591" dirty="0" err="1">
                  <a:solidFill>
                    <a:srgbClr val="FFFFFF"/>
                  </a:solidFill>
                  <a:cs typeface="Calibri" pitchFamily="34" charset="0"/>
                </a:rPr>
                <a:t>en</a:t>
              </a:r>
              <a:r>
                <a:rPr lang="en-US" sz="1591" dirty="0">
                  <a:solidFill>
                    <a:srgbClr val="FFFFFF"/>
                  </a:solidFill>
                  <a:cs typeface="Calibri" pitchFamily="34" charset="0"/>
                </a:rPr>
                <a:t> la </a:t>
              </a:r>
              <a:r>
                <a:rPr lang="en-US" sz="1591" dirty="0" err="1">
                  <a:solidFill>
                    <a:srgbClr val="FFFFFF"/>
                  </a:solidFill>
                  <a:cs typeface="Calibri" pitchFamily="34" charset="0"/>
                </a:rPr>
                <a:t>lógica</a:t>
              </a:r>
              <a:r>
                <a:rPr lang="en-US" sz="1591" dirty="0">
                  <a:solidFill>
                    <a:srgbClr val="FFFFFF"/>
                  </a:solidFill>
                  <a:cs typeface="Calibri" pitchFamily="34" charset="0"/>
                </a:rPr>
                <a:t> de </a:t>
              </a:r>
              <a:r>
                <a:rPr lang="en-US" sz="1591" dirty="0" err="1">
                  <a:solidFill>
                    <a:srgbClr val="FFFFFF"/>
                  </a:solidFill>
                  <a:cs typeface="Calibri" pitchFamily="34" charset="0"/>
                </a:rPr>
                <a:t>negocio</a:t>
              </a:r>
              <a:endParaRPr lang="en-US" sz="1591" dirty="0">
                <a:solidFill>
                  <a:srgbClr val="FFFFFF"/>
                </a:solidFill>
                <a:cs typeface="Calibri" pitchFamily="34" charset="0"/>
              </a:endParaRPr>
            </a:p>
          </p:txBody>
        </p:sp>
        <p:grpSp>
          <p:nvGrpSpPr>
            <p:cNvPr id="92" name="Group 91"/>
            <p:cNvGrpSpPr/>
            <p:nvPr/>
          </p:nvGrpSpPr>
          <p:grpSpPr>
            <a:xfrm>
              <a:off x="2804459" y="2900499"/>
              <a:ext cx="2769637" cy="633016"/>
              <a:chOff x="3685302" y="3586440"/>
              <a:chExt cx="3691888" cy="759620"/>
            </a:xfrm>
            <a:solidFill>
              <a:schemeClr val="bg1"/>
            </a:solidFill>
          </p:grpSpPr>
          <p:pic>
            <p:nvPicPr>
              <p:cNvPr id="94" name="Picture 1" descr="\\server3\restrict\ftp_root\clients\white_Whale\5-00430 PDC\Working\David\Art\Mesh_Database.png"/>
              <p:cNvPicPr>
                <a:picLocks noChangeAspect="1" noChangeArrowheads="1"/>
              </p:cNvPicPr>
              <p:nvPr/>
            </p:nvPicPr>
            <p:blipFill>
              <a:blip r:embed="rId4" cstate="print"/>
              <a:srcRect/>
              <a:stretch>
                <a:fillRect/>
              </a:stretch>
            </p:blipFill>
            <p:spPr bwMode="auto">
              <a:xfrm>
                <a:off x="3685302" y="3586440"/>
                <a:ext cx="379668" cy="457200"/>
              </a:xfrm>
              <a:prstGeom prst="rect">
                <a:avLst/>
              </a:prstGeom>
              <a:noFill/>
            </p:spPr>
          </p:pic>
          <p:sp>
            <p:nvSpPr>
              <p:cNvPr id="95" name="TextBox 94"/>
              <p:cNvSpPr txBox="1"/>
              <p:nvPr/>
            </p:nvSpPr>
            <p:spPr>
              <a:xfrm>
                <a:off x="4082960" y="3869967"/>
                <a:ext cx="3294230" cy="476093"/>
              </a:xfrm>
              <a:prstGeom prst="rect">
                <a:avLst/>
              </a:prstGeom>
              <a:noFill/>
              <a:ln>
                <a:noFill/>
              </a:ln>
            </p:spPr>
            <p:txBody>
              <a:bodyPr wrap="square" rtlCol="0">
                <a:spAutoFit/>
              </a:bodyPr>
              <a:lstStyle/>
              <a:p>
                <a:pPr>
                  <a:lnSpc>
                    <a:spcPct val="90000"/>
                  </a:lnSpc>
                  <a:spcBef>
                    <a:spcPct val="20000"/>
                  </a:spcBef>
                  <a:defRPr/>
                </a:pPr>
                <a:r>
                  <a:rPr lang="en-US" sz="1591" dirty="0" err="1">
                    <a:solidFill>
                      <a:schemeClr val="bg2">
                        <a:lumMod val="10000"/>
                      </a:schemeClr>
                    </a:solidFill>
                    <a:cs typeface="Calibri" pitchFamily="34" charset="0"/>
                  </a:rPr>
                  <a:t>Virtualización</a:t>
                </a:r>
                <a:r>
                  <a:rPr lang="en-US" sz="1591" dirty="0">
                    <a:solidFill>
                      <a:schemeClr val="bg2">
                        <a:lumMod val="10000"/>
                      </a:schemeClr>
                    </a:solidFill>
                    <a:cs typeface="Calibri" pitchFamily="34" charset="0"/>
                  </a:rPr>
                  <a:t> a </a:t>
                </a:r>
                <a:r>
                  <a:rPr lang="en-US" sz="1591" dirty="0" err="1">
                    <a:solidFill>
                      <a:schemeClr val="bg2">
                        <a:lumMod val="10000"/>
                      </a:schemeClr>
                    </a:solidFill>
                    <a:cs typeface="Calibri" pitchFamily="34" charset="0"/>
                  </a:rPr>
                  <a:t>nivel</a:t>
                </a:r>
                <a:r>
                  <a:rPr lang="en-US" sz="1591" dirty="0">
                    <a:solidFill>
                      <a:schemeClr val="bg2">
                        <a:lumMod val="10000"/>
                      </a:schemeClr>
                    </a:solidFill>
                    <a:cs typeface="Calibri" pitchFamily="34" charset="0"/>
                  </a:rPr>
                  <a:t> de base de </a:t>
                </a:r>
                <a:r>
                  <a:rPr lang="en-US" sz="1591" dirty="0" err="1">
                    <a:solidFill>
                      <a:schemeClr val="bg2">
                        <a:lumMod val="10000"/>
                      </a:schemeClr>
                    </a:solidFill>
                    <a:cs typeface="Calibri" pitchFamily="34" charset="0"/>
                  </a:rPr>
                  <a:t>datos</a:t>
                </a:r>
                <a:endParaRPr lang="en-US" sz="1591" dirty="0">
                  <a:solidFill>
                    <a:schemeClr val="bg2">
                      <a:lumMod val="10000"/>
                    </a:schemeClr>
                  </a:solidFill>
                  <a:cs typeface="Calibri" pitchFamily="34" charset="0"/>
                </a:endParaRPr>
              </a:p>
            </p:txBody>
          </p:sp>
        </p:grpSp>
        <p:sp>
          <p:nvSpPr>
            <p:cNvPr id="93" name="Rectangle 92"/>
            <p:cNvSpPr/>
            <p:nvPr/>
          </p:nvSpPr>
          <p:spPr>
            <a:xfrm>
              <a:off x="3091187" y="2841845"/>
              <a:ext cx="1823512" cy="448575"/>
            </a:xfrm>
            <a:prstGeom prst="rect">
              <a:avLst/>
            </a:prstGeom>
          </p:spPr>
          <p:txBody>
            <a:bodyPr wrap="none">
              <a:spAutoFit/>
            </a:bodyPr>
            <a:lstStyle/>
            <a:p>
              <a:pPr algn="ctr"/>
              <a:r>
                <a:rPr lang="en-US" sz="1697" b="1" dirty="0">
                  <a:solidFill>
                    <a:schemeClr val="bg2">
                      <a:lumMod val="10000"/>
                    </a:schemeClr>
                  </a:solidFill>
                  <a:cs typeface="Calibri" pitchFamily="34" charset="0"/>
                </a:rPr>
                <a:t>WA SQL Database - PaaS</a:t>
              </a:r>
            </a:p>
          </p:txBody>
        </p:sp>
      </p:grpSp>
      <p:grpSp>
        <p:nvGrpSpPr>
          <p:cNvPr id="96" name="Group 95"/>
          <p:cNvGrpSpPr/>
          <p:nvPr/>
        </p:nvGrpSpPr>
        <p:grpSpPr>
          <a:xfrm>
            <a:off x="2132687" y="3892371"/>
            <a:ext cx="3599308" cy="889424"/>
            <a:chOff x="3217585" y="1915714"/>
            <a:chExt cx="3865815" cy="1164869"/>
          </a:xfrm>
        </p:grpSpPr>
        <p:sp>
          <p:nvSpPr>
            <p:cNvPr id="97" name="TextBox 96"/>
            <p:cNvSpPr txBox="1"/>
            <p:nvPr/>
          </p:nvSpPr>
          <p:spPr>
            <a:xfrm>
              <a:off x="3238691" y="1915714"/>
              <a:ext cx="3805789" cy="777352"/>
            </a:xfrm>
            <a:prstGeom prst="rect">
              <a:avLst/>
            </a:prstGeom>
            <a:solidFill>
              <a:schemeClr val="accent2"/>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marL="0" lvl="1">
                <a:lnSpc>
                  <a:spcPct val="90000"/>
                </a:lnSpc>
                <a:spcBef>
                  <a:spcPct val="20000"/>
                </a:spcBef>
                <a:defRPr/>
              </a:pPr>
              <a:r>
                <a:rPr lang="en-US" sz="1591" dirty="0" err="1">
                  <a:solidFill>
                    <a:srgbClr val="FFFFFF"/>
                  </a:solidFill>
                  <a:cs typeface="Calibri" pitchFamily="34" charset="0"/>
                </a:rPr>
                <a:t>Elástico</a:t>
              </a:r>
              <a:r>
                <a:rPr lang="en-US" sz="1591" dirty="0">
                  <a:solidFill>
                    <a:srgbClr val="FFFFFF"/>
                  </a:solidFill>
                  <a:cs typeface="Calibri" pitchFamily="34" charset="0"/>
                </a:rPr>
                <a:t> y Self-Service </a:t>
              </a:r>
              <a:r>
                <a:rPr lang="en-US" sz="1591" dirty="0" err="1">
                  <a:solidFill>
                    <a:srgbClr val="FFFFFF"/>
                  </a:solidFill>
                  <a:cs typeface="Calibri" pitchFamily="34" charset="0"/>
                </a:rPr>
                <a:t>capacidades</a:t>
              </a:r>
              <a:endParaRPr lang="en-US" sz="1591" dirty="0">
                <a:solidFill>
                  <a:srgbClr val="FFFFFF"/>
                </a:solidFill>
                <a:cs typeface="Calibri" pitchFamily="34" charset="0"/>
              </a:endParaRPr>
            </a:p>
            <a:p>
              <a:pPr marL="0" lvl="1">
                <a:lnSpc>
                  <a:spcPct val="90000"/>
                </a:lnSpc>
                <a:spcBef>
                  <a:spcPct val="20000"/>
                </a:spcBef>
                <a:defRPr/>
              </a:pPr>
              <a:r>
                <a:rPr lang="en-US" sz="1591" dirty="0" err="1">
                  <a:solidFill>
                    <a:srgbClr val="FFFFFF"/>
                  </a:solidFill>
                  <a:cs typeface="Calibri" pitchFamily="34" charset="0"/>
                </a:rPr>
                <a:t>Completo</a:t>
              </a:r>
              <a:r>
                <a:rPr lang="en-US" sz="1591" dirty="0">
                  <a:solidFill>
                    <a:srgbClr val="FFFFFF"/>
                  </a:solidFill>
                  <a:cs typeface="Calibri" pitchFamily="34" charset="0"/>
                </a:rPr>
                <a:t> control de Hardware</a:t>
              </a:r>
            </a:p>
          </p:txBody>
        </p:sp>
        <p:sp>
          <p:nvSpPr>
            <p:cNvPr id="98" name="TextBox 97"/>
            <p:cNvSpPr txBox="1"/>
            <p:nvPr/>
          </p:nvSpPr>
          <p:spPr>
            <a:xfrm>
              <a:off x="4595409" y="2605899"/>
              <a:ext cx="2487991" cy="474684"/>
            </a:xfrm>
            <a:prstGeom prst="rect">
              <a:avLst/>
            </a:prstGeom>
            <a:noFill/>
          </p:spPr>
          <p:txBody>
            <a:bodyPr wrap="square" rtlCol="0">
              <a:spAutoFit/>
            </a:bodyPr>
            <a:lstStyle/>
            <a:p>
              <a:r>
                <a:rPr lang="en-US" sz="1697" b="1" dirty="0">
                  <a:solidFill>
                    <a:srgbClr val="FFFFFF"/>
                  </a:solidFill>
                  <a:cs typeface="Calibri" pitchFamily="34" charset="0"/>
                </a:rPr>
                <a:t>SQL Server Private </a:t>
              </a:r>
              <a:endParaRPr lang="en-US" sz="1273" b="1" dirty="0">
                <a:solidFill>
                  <a:srgbClr val="FFFFFF"/>
                </a:solidFill>
                <a:cs typeface="Calibri" pitchFamily="34" charset="0"/>
              </a:endParaRPr>
            </a:p>
          </p:txBody>
        </p:sp>
        <p:sp>
          <p:nvSpPr>
            <p:cNvPr id="99" name="TextBox 98"/>
            <p:cNvSpPr txBox="1"/>
            <p:nvPr/>
          </p:nvSpPr>
          <p:spPr>
            <a:xfrm>
              <a:off x="3217585" y="2648245"/>
              <a:ext cx="2971651" cy="417626"/>
            </a:xfrm>
            <a:prstGeom prst="rect">
              <a:avLst/>
            </a:prstGeom>
            <a:noFill/>
            <a:ln>
              <a:noFill/>
            </a:ln>
          </p:spPr>
          <p:txBody>
            <a:bodyPr wrap="square" rtlCol="0">
              <a:spAutoFit/>
            </a:bodyPr>
            <a:lstStyle/>
            <a:p>
              <a:pPr>
                <a:lnSpc>
                  <a:spcPct val="90000"/>
                </a:lnSpc>
                <a:spcBef>
                  <a:spcPct val="20000"/>
                </a:spcBef>
                <a:defRPr/>
              </a:pPr>
              <a:r>
                <a:rPr lang="en-US" sz="1591" dirty="0" err="1">
                  <a:solidFill>
                    <a:schemeClr val="bg2">
                      <a:lumMod val="10000"/>
                    </a:schemeClr>
                  </a:solidFill>
                  <a:cs typeface="Calibri" pitchFamily="34" charset="0"/>
                </a:rPr>
                <a:t>Virtualización</a:t>
              </a:r>
              <a:r>
                <a:rPr lang="en-US" sz="1591" dirty="0">
                  <a:solidFill>
                    <a:schemeClr val="bg2">
                      <a:lumMod val="10000"/>
                    </a:schemeClr>
                  </a:solidFill>
                  <a:cs typeface="Calibri" pitchFamily="34" charset="0"/>
                </a:rPr>
                <a:t> de </a:t>
              </a:r>
              <a:r>
                <a:rPr lang="en-US" sz="1591" dirty="0" err="1">
                  <a:solidFill>
                    <a:schemeClr val="bg2">
                      <a:lumMod val="10000"/>
                    </a:schemeClr>
                  </a:solidFill>
                  <a:cs typeface="Calibri" pitchFamily="34" charset="0"/>
                </a:rPr>
                <a:t>Máquina</a:t>
              </a:r>
              <a:endParaRPr lang="en-US" sz="1591" dirty="0">
                <a:solidFill>
                  <a:schemeClr val="bg2">
                    <a:lumMod val="10000"/>
                  </a:schemeClr>
                </a:solidFill>
                <a:cs typeface="Calibri" pitchFamily="34" charset="0"/>
              </a:endParaRPr>
            </a:p>
          </p:txBody>
        </p:sp>
      </p:grpSp>
      <p:sp>
        <p:nvSpPr>
          <p:cNvPr id="100" name="Left Brace 99"/>
          <p:cNvSpPr/>
          <p:nvPr/>
        </p:nvSpPr>
        <p:spPr>
          <a:xfrm rot="5400000">
            <a:off x="5867427" y="-2245254"/>
            <a:ext cx="364730" cy="7834211"/>
          </a:xfrm>
          <a:prstGeom prst="leftBrace">
            <a:avLst/>
          </a:prstGeom>
        </p:spPr>
        <p:style>
          <a:lnRef idx="3">
            <a:schemeClr val="accent1"/>
          </a:lnRef>
          <a:fillRef idx="0">
            <a:schemeClr val="accent1"/>
          </a:fillRef>
          <a:effectRef idx="2">
            <a:schemeClr val="accent1"/>
          </a:effectRef>
          <a:fontRef idx="minor">
            <a:schemeClr val="tx1"/>
          </a:fontRef>
        </p:style>
        <p:txBody>
          <a:bodyPr lIns="97005" tIns="48504" rIns="97005" bIns="48504" rtlCol="0" anchor="ctr"/>
          <a:lstStyle/>
          <a:p>
            <a:pPr algn="ctr"/>
            <a:endParaRPr lang="en-US" sz="1910">
              <a:solidFill>
                <a:srgbClr val="FFFFFF"/>
              </a:solidFill>
            </a:endParaRPr>
          </a:p>
        </p:txBody>
      </p:sp>
      <p:grpSp>
        <p:nvGrpSpPr>
          <p:cNvPr id="102" name="Group 101"/>
          <p:cNvGrpSpPr/>
          <p:nvPr/>
        </p:nvGrpSpPr>
        <p:grpSpPr>
          <a:xfrm>
            <a:off x="10182946" y="2280725"/>
            <a:ext cx="1929871" cy="3452541"/>
            <a:chOff x="855665" y="1698693"/>
            <a:chExt cx="2237001" cy="4695581"/>
          </a:xfrm>
        </p:grpSpPr>
        <p:sp>
          <p:nvSpPr>
            <p:cNvPr id="103" name="Rectangle 102"/>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119105" fontAlgn="base">
                <a:spcAft>
                  <a:spcPct val="0"/>
                </a:spcAft>
                <a:defRPr/>
              </a:pPr>
              <a:r>
                <a:rPr lang="en-US" sz="1836" dirty="0">
                  <a:solidFill>
                    <a:srgbClr val="595959">
                      <a:alpha val="99000"/>
                    </a:srgbClr>
                  </a:solidFill>
                  <a:latin typeface="Segoe UI"/>
                  <a:ea typeface="Kozuka Gothic Pro R" pitchFamily="34" charset="-128"/>
                </a:rPr>
                <a:t>On Premises</a:t>
              </a:r>
            </a:p>
          </p:txBody>
        </p:sp>
        <p:sp>
          <p:nvSpPr>
            <p:cNvPr id="104" name="Rectangle 103"/>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Storage</a:t>
              </a:r>
            </a:p>
          </p:txBody>
        </p:sp>
        <p:sp>
          <p:nvSpPr>
            <p:cNvPr id="105" name="Rectangle 104"/>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Servers</a:t>
              </a:r>
            </a:p>
          </p:txBody>
        </p:sp>
        <p:sp>
          <p:nvSpPr>
            <p:cNvPr id="106" name="Rectangle 105"/>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Networking</a:t>
              </a:r>
            </a:p>
          </p:txBody>
        </p:sp>
        <p:sp>
          <p:nvSpPr>
            <p:cNvPr id="107" name="Rectangle 106"/>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O/S</a:t>
              </a:r>
            </a:p>
          </p:txBody>
        </p:sp>
        <p:sp>
          <p:nvSpPr>
            <p:cNvPr id="108" name="Rectangle 107"/>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dirty="0">
                  <a:solidFill>
                    <a:schemeClr val="bg1">
                      <a:alpha val="99000"/>
                    </a:schemeClr>
                  </a:solidFill>
                  <a:latin typeface="Segoe UI"/>
                  <a:ea typeface="Segoe UI" pitchFamily="34" charset="0"/>
                  <a:cs typeface="Segoe UI" pitchFamily="34" charset="0"/>
                </a:rPr>
                <a:t>Middleware</a:t>
              </a:r>
            </a:p>
          </p:txBody>
        </p:sp>
        <p:sp>
          <p:nvSpPr>
            <p:cNvPr id="109" name="Rectangle 108"/>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dirty="0">
                  <a:solidFill>
                    <a:schemeClr val="bg1">
                      <a:alpha val="99000"/>
                    </a:schemeClr>
                  </a:solidFill>
                  <a:latin typeface="Segoe UI"/>
                  <a:ea typeface="Segoe UI" pitchFamily="34" charset="0"/>
                  <a:cs typeface="Segoe UI" pitchFamily="34" charset="0"/>
                </a:rPr>
                <a:t>Virtualization</a:t>
              </a:r>
            </a:p>
          </p:txBody>
        </p:sp>
        <p:sp>
          <p:nvSpPr>
            <p:cNvPr id="110" name="Rectangle 109"/>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Data</a:t>
              </a:r>
            </a:p>
          </p:txBody>
        </p:sp>
        <p:sp>
          <p:nvSpPr>
            <p:cNvPr id="111" name="Rectangle 110"/>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dirty="0">
                  <a:solidFill>
                    <a:schemeClr val="bg1">
                      <a:alpha val="99000"/>
                    </a:schemeClr>
                  </a:solidFill>
                  <a:latin typeface="Segoe UI"/>
                  <a:ea typeface="Segoe UI" pitchFamily="34" charset="0"/>
                  <a:cs typeface="Segoe UI" pitchFamily="34" charset="0"/>
                </a:rPr>
                <a:t>Applications</a:t>
              </a:r>
            </a:p>
          </p:txBody>
        </p:sp>
        <p:sp>
          <p:nvSpPr>
            <p:cNvPr id="112" name="Rectangle 111"/>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119195">
                <a:defRPr/>
              </a:pPr>
              <a:r>
                <a:rPr lang="en-US" sz="1428">
                  <a:solidFill>
                    <a:schemeClr val="bg1">
                      <a:alpha val="99000"/>
                    </a:schemeClr>
                  </a:solidFill>
                  <a:latin typeface="Segoe UI"/>
                  <a:ea typeface="Segoe UI" pitchFamily="34" charset="0"/>
                  <a:cs typeface="Segoe UI" pitchFamily="34" charset="0"/>
                </a:rPr>
                <a:t>Runtime</a:t>
              </a:r>
            </a:p>
          </p:txBody>
        </p:sp>
        <p:sp>
          <p:nvSpPr>
            <p:cNvPr id="113" name="Left Brace 112"/>
            <p:cNvSpPr/>
            <p:nvPr/>
          </p:nvSpPr>
          <p:spPr>
            <a:xfrm>
              <a:off x="1145933" y="2354254"/>
              <a:ext cx="241097" cy="404002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119195">
                <a:defRPr/>
              </a:pPr>
              <a:endParaRPr lang="en-US" sz="1428">
                <a:solidFill>
                  <a:srgbClr val="FFFFFF"/>
                </a:solidFill>
                <a:latin typeface="Segoe UI"/>
                <a:ea typeface="Segoe UI" pitchFamily="34" charset="0"/>
                <a:cs typeface="Segoe UI" pitchFamily="34" charset="0"/>
              </a:endParaRPr>
            </a:p>
          </p:txBody>
        </p:sp>
        <p:sp>
          <p:nvSpPr>
            <p:cNvPr id="114" name="TextBox 52"/>
            <p:cNvSpPr txBox="1"/>
            <p:nvPr/>
          </p:nvSpPr>
          <p:spPr>
            <a:xfrm>
              <a:off x="855665" y="3725611"/>
              <a:ext cx="450555" cy="126099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119105" fontAlgn="base">
                <a:spcAft>
                  <a:spcPct val="0"/>
                </a:spcAft>
                <a:defRPr/>
              </a:pPr>
              <a:r>
                <a:rPr lang="en-US" sz="1326" dirty="0" err="1">
                  <a:solidFill>
                    <a:srgbClr val="595959">
                      <a:alpha val="99000"/>
                    </a:srgbClr>
                  </a:solidFill>
                  <a:latin typeface="Segoe UI"/>
                  <a:ea typeface="Kozuka Gothic Pro R" pitchFamily="34" charset="-128"/>
                </a:rPr>
                <a:t>Tu</a:t>
              </a:r>
              <a:r>
                <a:rPr lang="en-US" sz="1326" dirty="0">
                  <a:solidFill>
                    <a:srgbClr val="595959">
                      <a:alpha val="99000"/>
                    </a:srgbClr>
                  </a:solidFill>
                  <a:latin typeface="Segoe UI"/>
                  <a:ea typeface="Kozuka Gothic Pro R" pitchFamily="34" charset="-128"/>
                </a:rPr>
                <a:t> </a:t>
              </a:r>
              <a:r>
                <a:rPr lang="en-US" sz="1326" dirty="0" err="1">
                  <a:solidFill>
                    <a:srgbClr val="595959">
                      <a:alpha val="99000"/>
                    </a:srgbClr>
                  </a:solidFill>
                  <a:latin typeface="Segoe UI"/>
                  <a:ea typeface="Kozuka Gothic Pro R" pitchFamily="34" charset="-128"/>
                </a:rPr>
                <a:t>manejas</a:t>
              </a:r>
              <a:endParaRPr lang="en-US" sz="1326" dirty="0">
                <a:solidFill>
                  <a:srgbClr val="595959">
                    <a:alpha val="99000"/>
                  </a:srgbClr>
                </a:solidFill>
                <a:latin typeface="Segoe UI"/>
                <a:ea typeface="Kozuka Gothic Pro R" pitchFamily="34" charset="-128"/>
              </a:endParaRPr>
            </a:p>
          </p:txBody>
        </p:sp>
      </p:grpSp>
      <p:grpSp>
        <p:nvGrpSpPr>
          <p:cNvPr id="115" name="Group 114"/>
          <p:cNvGrpSpPr/>
          <p:nvPr/>
        </p:nvGrpSpPr>
        <p:grpSpPr>
          <a:xfrm>
            <a:off x="9324353" y="2296572"/>
            <a:ext cx="3163485" cy="3864632"/>
            <a:chOff x="2905815" y="1788342"/>
            <a:chExt cx="3666940" cy="5256043"/>
          </a:xfrm>
        </p:grpSpPr>
        <p:sp>
          <p:nvSpPr>
            <p:cNvPr id="116" name="Rectangle 115"/>
            <p:cNvSpPr/>
            <p:nvPr/>
          </p:nvSpPr>
          <p:spPr>
            <a:xfrm>
              <a:off x="2905815" y="1788342"/>
              <a:ext cx="3666940" cy="444381"/>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119105" fontAlgn="base">
                <a:spcAft>
                  <a:spcPct val="0"/>
                </a:spcAft>
                <a:defRPr/>
              </a:pPr>
              <a:r>
                <a:rPr lang="en-US" sz="1836" dirty="0">
                  <a:solidFill>
                    <a:srgbClr val="C00000"/>
                  </a:solidFill>
                  <a:latin typeface="Segoe UI"/>
                  <a:ea typeface="Kozuka Gothic Pro R" pitchFamily="34" charset="-128"/>
                </a:rPr>
                <a:t>SQL Server on Azure - IaaS</a:t>
              </a:r>
              <a:endParaRPr lang="en-US" sz="1428" dirty="0">
                <a:solidFill>
                  <a:srgbClr val="C00000"/>
                </a:solidFill>
                <a:latin typeface="Segoe UI"/>
                <a:ea typeface="Kozuka Gothic Pro R" pitchFamily="34" charset="-128"/>
              </a:endParaRPr>
            </a:p>
          </p:txBody>
        </p:sp>
        <p:sp>
          <p:nvSpPr>
            <p:cNvPr id="117" name="Rectangle 116"/>
            <p:cNvSpPr/>
            <p:nvPr/>
          </p:nvSpPr>
          <p:spPr>
            <a:xfrm>
              <a:off x="3959736" y="5627636"/>
              <a:ext cx="1638241" cy="380999"/>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119195">
                <a:defRPr/>
              </a:pPr>
              <a:r>
                <a:rPr lang="en-US" sz="1428" dirty="0">
                  <a:solidFill>
                    <a:sysClr val="window" lastClr="FFFFFF">
                      <a:alpha val="99000"/>
                    </a:sysClr>
                  </a:solidFill>
                  <a:latin typeface="Segoe UI"/>
                  <a:ea typeface="Segoe UI" pitchFamily="34" charset="0"/>
                  <a:cs typeface="Segoe UI" pitchFamily="34" charset="0"/>
                </a:rPr>
                <a:t>Storage</a:t>
              </a:r>
            </a:p>
          </p:txBody>
        </p:sp>
        <p:sp>
          <p:nvSpPr>
            <p:cNvPr id="118" name="Rectangle 117"/>
            <p:cNvSpPr/>
            <p:nvPr/>
          </p:nvSpPr>
          <p:spPr>
            <a:xfrm>
              <a:off x="3959736" y="5172818"/>
              <a:ext cx="1638241" cy="380999"/>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119195">
                <a:defRPr/>
              </a:pPr>
              <a:r>
                <a:rPr lang="en-US" sz="1428" dirty="0">
                  <a:solidFill>
                    <a:sysClr val="window" lastClr="FFFFFF">
                      <a:alpha val="99000"/>
                    </a:sysClr>
                  </a:solidFill>
                  <a:latin typeface="Segoe UI"/>
                  <a:ea typeface="Segoe UI" pitchFamily="34" charset="0"/>
                  <a:cs typeface="Segoe UI" pitchFamily="34" charset="0"/>
                </a:rPr>
                <a:t>Servers</a:t>
              </a:r>
            </a:p>
          </p:txBody>
        </p:sp>
        <p:sp>
          <p:nvSpPr>
            <p:cNvPr id="119" name="Rectangle 118"/>
            <p:cNvSpPr/>
            <p:nvPr/>
          </p:nvSpPr>
          <p:spPr>
            <a:xfrm>
              <a:off x="3959736" y="6082454"/>
              <a:ext cx="1638241" cy="380999"/>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119195">
                <a:defRPr/>
              </a:pPr>
              <a:r>
                <a:rPr lang="en-US" sz="1428" dirty="0">
                  <a:solidFill>
                    <a:sysClr val="window" lastClr="FFFFFF">
                      <a:alpha val="99000"/>
                    </a:sysClr>
                  </a:solidFill>
                  <a:latin typeface="Segoe UI"/>
                  <a:ea typeface="Segoe UI" pitchFamily="34" charset="0"/>
                  <a:cs typeface="Segoe UI" pitchFamily="34" charset="0"/>
                </a:rPr>
                <a:t>Networking</a:t>
              </a:r>
            </a:p>
          </p:txBody>
        </p:sp>
        <p:sp>
          <p:nvSpPr>
            <p:cNvPr id="120" name="Rectangle 119"/>
            <p:cNvSpPr/>
            <p:nvPr/>
          </p:nvSpPr>
          <p:spPr>
            <a:xfrm>
              <a:off x="3954455" y="4251229"/>
              <a:ext cx="1638241" cy="380999"/>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O/S</a:t>
              </a:r>
            </a:p>
          </p:txBody>
        </p:sp>
        <p:sp>
          <p:nvSpPr>
            <p:cNvPr id="121" name="Rectangle 120"/>
            <p:cNvSpPr/>
            <p:nvPr/>
          </p:nvSpPr>
          <p:spPr>
            <a:xfrm>
              <a:off x="3959736" y="3808361"/>
              <a:ext cx="1638241" cy="380999"/>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Middleware</a:t>
              </a:r>
            </a:p>
          </p:txBody>
        </p:sp>
        <p:sp>
          <p:nvSpPr>
            <p:cNvPr id="122" name="Rectangle 121"/>
            <p:cNvSpPr/>
            <p:nvPr/>
          </p:nvSpPr>
          <p:spPr>
            <a:xfrm>
              <a:off x="3959736" y="4717999"/>
              <a:ext cx="1638241" cy="380999"/>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119195">
                <a:defRPr/>
              </a:pPr>
              <a:r>
                <a:rPr lang="en-US" sz="1428" dirty="0">
                  <a:solidFill>
                    <a:sysClr val="window" lastClr="FFFFFF">
                      <a:alpha val="99000"/>
                    </a:sysClr>
                  </a:solidFill>
                  <a:latin typeface="Segoe UI"/>
                  <a:ea typeface="Segoe UI" pitchFamily="34" charset="0"/>
                  <a:cs typeface="Segoe UI" pitchFamily="34" charset="0"/>
                </a:rPr>
                <a:t>Virtualization</a:t>
              </a:r>
            </a:p>
          </p:txBody>
        </p:sp>
        <p:sp>
          <p:nvSpPr>
            <p:cNvPr id="123" name="Rectangle 122"/>
            <p:cNvSpPr/>
            <p:nvPr/>
          </p:nvSpPr>
          <p:spPr>
            <a:xfrm>
              <a:off x="3959736" y="2898723"/>
              <a:ext cx="1638241" cy="380999"/>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Data</a:t>
              </a:r>
            </a:p>
          </p:txBody>
        </p:sp>
        <p:sp>
          <p:nvSpPr>
            <p:cNvPr id="124" name="Rectangle 123"/>
            <p:cNvSpPr/>
            <p:nvPr/>
          </p:nvSpPr>
          <p:spPr>
            <a:xfrm>
              <a:off x="3959736" y="2443905"/>
              <a:ext cx="1638241" cy="380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Applications</a:t>
              </a:r>
            </a:p>
          </p:txBody>
        </p:sp>
        <p:sp>
          <p:nvSpPr>
            <p:cNvPr id="125" name="Rectangle 124"/>
            <p:cNvSpPr/>
            <p:nvPr/>
          </p:nvSpPr>
          <p:spPr>
            <a:xfrm>
              <a:off x="3959736" y="3353542"/>
              <a:ext cx="1638241" cy="380999"/>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Runtime</a:t>
              </a:r>
            </a:p>
          </p:txBody>
        </p:sp>
        <p:sp>
          <p:nvSpPr>
            <p:cNvPr id="126" name="Left Brace 125"/>
            <p:cNvSpPr/>
            <p:nvPr/>
          </p:nvSpPr>
          <p:spPr>
            <a:xfrm flipH="1">
              <a:off x="5600095" y="4699454"/>
              <a:ext cx="228600" cy="176399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119195">
                <a:defRPr/>
              </a:pPr>
              <a:endParaRPr lang="en-US" sz="1734" kern="0">
                <a:solidFill>
                  <a:srgbClr val="FFFFFF"/>
                </a:solidFill>
                <a:latin typeface="Segoe UI"/>
                <a:ea typeface="Segoe UI" pitchFamily="34" charset="0"/>
                <a:cs typeface="Segoe UI" pitchFamily="34" charset="0"/>
              </a:endParaRPr>
            </a:p>
          </p:txBody>
        </p:sp>
        <p:sp>
          <p:nvSpPr>
            <p:cNvPr id="127" name="TextBox 56"/>
            <p:cNvSpPr txBox="1"/>
            <p:nvPr/>
          </p:nvSpPr>
          <p:spPr>
            <a:xfrm flipH="1">
              <a:off x="5780220" y="4453937"/>
              <a:ext cx="450555" cy="259044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119105" fontAlgn="base">
                <a:spcAft>
                  <a:spcPct val="0"/>
                </a:spcAft>
                <a:defRPr/>
              </a:pPr>
              <a:r>
                <a:rPr lang="en-US" sz="1326" dirty="0" err="1">
                  <a:solidFill>
                    <a:srgbClr val="595959">
                      <a:alpha val="99000"/>
                    </a:srgbClr>
                  </a:solidFill>
                  <a:latin typeface="Segoe UI"/>
                  <a:ea typeface="Kozuka Gothic Pro R" pitchFamily="34" charset="-128"/>
                </a:rPr>
                <a:t>Manejado</a:t>
              </a:r>
              <a:r>
                <a:rPr lang="en-US" sz="1326" dirty="0">
                  <a:solidFill>
                    <a:srgbClr val="595959">
                      <a:alpha val="99000"/>
                    </a:srgbClr>
                  </a:solidFill>
                  <a:latin typeface="Segoe UI"/>
                  <a:ea typeface="Kozuka Gothic Pro R" pitchFamily="34" charset="-128"/>
                </a:rPr>
                <a:t> </a:t>
              </a:r>
              <a:r>
                <a:rPr lang="en-US" sz="1326" dirty="0" err="1">
                  <a:solidFill>
                    <a:srgbClr val="595959">
                      <a:alpha val="99000"/>
                    </a:srgbClr>
                  </a:solidFill>
                  <a:latin typeface="Segoe UI"/>
                  <a:ea typeface="Kozuka Gothic Pro R" pitchFamily="34" charset="-128"/>
                </a:rPr>
                <a:t>por</a:t>
              </a:r>
              <a:r>
                <a:rPr lang="en-US" sz="1326" dirty="0">
                  <a:solidFill>
                    <a:srgbClr val="595959">
                      <a:alpha val="99000"/>
                    </a:srgbClr>
                  </a:solidFill>
                  <a:latin typeface="Segoe UI"/>
                  <a:ea typeface="Kozuka Gothic Pro R" pitchFamily="34" charset="-128"/>
                </a:rPr>
                <a:t> Microsoft</a:t>
              </a:r>
            </a:p>
          </p:txBody>
        </p:sp>
        <p:sp>
          <p:nvSpPr>
            <p:cNvPr id="128" name="Left Brace 127"/>
            <p:cNvSpPr/>
            <p:nvPr/>
          </p:nvSpPr>
          <p:spPr>
            <a:xfrm>
              <a:off x="3785799" y="2442228"/>
              <a:ext cx="133350" cy="2200277"/>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119195">
                <a:defRPr/>
              </a:pPr>
              <a:endParaRPr lang="en-US" sz="1734" kern="0">
                <a:solidFill>
                  <a:srgbClr val="FFFFFF"/>
                </a:solidFill>
                <a:latin typeface="Segoe UI"/>
                <a:ea typeface="Segoe UI" pitchFamily="34" charset="0"/>
                <a:cs typeface="Segoe UI" pitchFamily="34" charset="0"/>
              </a:endParaRPr>
            </a:p>
          </p:txBody>
        </p:sp>
        <p:sp>
          <p:nvSpPr>
            <p:cNvPr id="129" name="TextBox 58"/>
            <p:cNvSpPr txBox="1"/>
            <p:nvPr/>
          </p:nvSpPr>
          <p:spPr>
            <a:xfrm>
              <a:off x="3378143" y="2887615"/>
              <a:ext cx="450555" cy="126099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119105" fontAlgn="base">
                <a:spcAft>
                  <a:spcPct val="0"/>
                </a:spcAft>
                <a:defRPr/>
              </a:pPr>
              <a:r>
                <a:rPr lang="en-US" sz="1326" dirty="0" err="1">
                  <a:solidFill>
                    <a:srgbClr val="595959">
                      <a:alpha val="99000"/>
                    </a:srgbClr>
                  </a:solidFill>
                  <a:latin typeface="Segoe UI"/>
                  <a:ea typeface="Kozuka Gothic Pro R" pitchFamily="34" charset="-128"/>
                </a:rPr>
                <a:t>Tu</a:t>
              </a:r>
              <a:r>
                <a:rPr lang="en-US" sz="1326" dirty="0">
                  <a:solidFill>
                    <a:srgbClr val="595959">
                      <a:alpha val="99000"/>
                    </a:srgbClr>
                  </a:solidFill>
                  <a:latin typeface="Segoe UI"/>
                  <a:ea typeface="Kozuka Gothic Pro R" pitchFamily="34" charset="-128"/>
                </a:rPr>
                <a:t> </a:t>
              </a:r>
              <a:r>
                <a:rPr lang="en-US" sz="1326" dirty="0" err="1">
                  <a:solidFill>
                    <a:srgbClr val="595959">
                      <a:alpha val="99000"/>
                    </a:srgbClr>
                  </a:solidFill>
                  <a:latin typeface="Segoe UI"/>
                  <a:ea typeface="Kozuka Gothic Pro R" pitchFamily="34" charset="-128"/>
                </a:rPr>
                <a:t>manejas</a:t>
              </a:r>
              <a:endParaRPr lang="en-US" sz="1326" dirty="0">
                <a:solidFill>
                  <a:srgbClr val="595959">
                    <a:alpha val="99000"/>
                  </a:srgbClr>
                </a:solidFill>
                <a:latin typeface="Segoe UI"/>
                <a:ea typeface="Kozuka Gothic Pro R" pitchFamily="34" charset="-128"/>
              </a:endParaRPr>
            </a:p>
          </p:txBody>
        </p:sp>
      </p:grpSp>
      <p:grpSp>
        <p:nvGrpSpPr>
          <p:cNvPr id="130" name="Group 129"/>
          <p:cNvGrpSpPr/>
          <p:nvPr/>
        </p:nvGrpSpPr>
        <p:grpSpPr>
          <a:xfrm>
            <a:off x="9324353" y="2280725"/>
            <a:ext cx="3492187" cy="3471304"/>
            <a:chOff x="5425051" y="1660979"/>
            <a:chExt cx="4047952" cy="4721100"/>
          </a:xfrm>
        </p:grpSpPr>
        <p:sp>
          <p:nvSpPr>
            <p:cNvPr id="131" name="Rectangle 130"/>
            <p:cNvSpPr/>
            <p:nvPr/>
          </p:nvSpPr>
          <p:spPr>
            <a:xfrm>
              <a:off x="5425051" y="1660979"/>
              <a:ext cx="4047952" cy="42049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119105" fontAlgn="base">
                <a:spcAft>
                  <a:spcPct val="0"/>
                </a:spcAft>
                <a:defRPr/>
              </a:pPr>
              <a:r>
                <a:rPr lang="en-US" sz="1836" dirty="0">
                  <a:solidFill>
                    <a:srgbClr val="002060">
                      <a:alpha val="99000"/>
                    </a:srgbClr>
                  </a:solidFill>
                  <a:latin typeface="Segoe UI"/>
                  <a:ea typeface="Kozuka Gothic Pro R" pitchFamily="34" charset="-128"/>
                </a:rPr>
                <a:t>Azure SQL Database</a:t>
              </a:r>
              <a:endParaRPr lang="en-US" sz="1428" dirty="0">
                <a:solidFill>
                  <a:srgbClr val="002060">
                    <a:alpha val="99000"/>
                  </a:srgbClr>
                </a:solidFill>
                <a:latin typeface="Segoe UI"/>
                <a:ea typeface="Kozuka Gothic Pro R" pitchFamily="34" charset="-128"/>
              </a:endParaRPr>
            </a:p>
          </p:txBody>
        </p:sp>
        <p:sp>
          <p:nvSpPr>
            <p:cNvPr id="132" name="Left Brace 131"/>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119195">
                <a:defRPr/>
              </a:pPr>
              <a:endParaRPr lang="en-US" sz="1734" kern="0">
                <a:solidFill>
                  <a:srgbClr val="FFFFFF"/>
                </a:solidFill>
                <a:latin typeface="Segoe UI"/>
                <a:ea typeface="Segoe UI" pitchFamily="34" charset="0"/>
                <a:cs typeface="Segoe UI" pitchFamily="34" charset="0"/>
              </a:endParaRPr>
            </a:p>
          </p:txBody>
        </p:sp>
        <p:sp>
          <p:nvSpPr>
            <p:cNvPr id="133" name="TextBox 54"/>
            <p:cNvSpPr txBox="1"/>
            <p:nvPr/>
          </p:nvSpPr>
          <p:spPr>
            <a:xfrm flipH="1">
              <a:off x="8235286" y="3542577"/>
              <a:ext cx="450555" cy="259044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119105" fontAlgn="base">
                <a:spcAft>
                  <a:spcPct val="0"/>
                </a:spcAft>
                <a:defRPr/>
              </a:pPr>
              <a:r>
                <a:rPr lang="en-US" sz="1326" dirty="0" err="1">
                  <a:solidFill>
                    <a:srgbClr val="595959">
                      <a:alpha val="99000"/>
                    </a:srgbClr>
                  </a:solidFill>
                  <a:latin typeface="Segoe UI"/>
                  <a:ea typeface="Kozuka Gothic Pro R" pitchFamily="34" charset="-128"/>
                </a:rPr>
                <a:t>Manejado</a:t>
              </a:r>
              <a:r>
                <a:rPr lang="en-US" sz="1326" dirty="0">
                  <a:solidFill>
                    <a:srgbClr val="595959">
                      <a:alpha val="99000"/>
                    </a:srgbClr>
                  </a:solidFill>
                  <a:latin typeface="Segoe UI"/>
                  <a:ea typeface="Kozuka Gothic Pro R" pitchFamily="34" charset="-128"/>
                </a:rPr>
                <a:t> </a:t>
              </a:r>
              <a:r>
                <a:rPr lang="en-US" sz="1326" dirty="0" err="1">
                  <a:solidFill>
                    <a:srgbClr val="595959">
                      <a:alpha val="99000"/>
                    </a:srgbClr>
                  </a:solidFill>
                  <a:latin typeface="Segoe UI"/>
                  <a:ea typeface="Kozuka Gothic Pro R" pitchFamily="34" charset="-128"/>
                </a:rPr>
                <a:t>por</a:t>
              </a:r>
              <a:r>
                <a:rPr lang="en-US" sz="1326" dirty="0">
                  <a:solidFill>
                    <a:srgbClr val="595959">
                      <a:alpha val="99000"/>
                    </a:srgbClr>
                  </a:solidFill>
                  <a:latin typeface="Segoe UI"/>
                  <a:ea typeface="Kozuka Gothic Pro R" pitchFamily="34" charset="-128"/>
                </a:rPr>
                <a:t> Microsoft</a:t>
              </a:r>
            </a:p>
          </p:txBody>
        </p:sp>
        <p:sp>
          <p:nvSpPr>
            <p:cNvPr id="134" name="Left Brace 133"/>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119195">
                <a:defRPr/>
              </a:pPr>
              <a:endParaRPr lang="en-US" sz="1734" kern="0">
                <a:solidFill>
                  <a:srgbClr val="FFFFFF"/>
                </a:solidFill>
                <a:latin typeface="Segoe UI"/>
                <a:ea typeface="Segoe UI" pitchFamily="34" charset="0"/>
                <a:cs typeface="Segoe UI" pitchFamily="34" charset="0"/>
              </a:endParaRPr>
            </a:p>
          </p:txBody>
        </p:sp>
        <p:sp>
          <p:nvSpPr>
            <p:cNvPr id="135" name="TextBox 60"/>
            <p:cNvSpPr txBox="1"/>
            <p:nvPr/>
          </p:nvSpPr>
          <p:spPr>
            <a:xfrm>
              <a:off x="5979421" y="2125412"/>
              <a:ext cx="450555" cy="126099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119105" fontAlgn="base">
                <a:spcAft>
                  <a:spcPct val="0"/>
                </a:spcAft>
                <a:defRPr/>
              </a:pPr>
              <a:r>
                <a:rPr lang="en-US" sz="1326" dirty="0" err="1">
                  <a:solidFill>
                    <a:srgbClr val="595959">
                      <a:alpha val="99000"/>
                    </a:srgbClr>
                  </a:solidFill>
                  <a:latin typeface="Segoe UI"/>
                  <a:ea typeface="Kozuka Gothic Pro R" pitchFamily="34" charset="-128"/>
                </a:rPr>
                <a:t>Tu</a:t>
              </a:r>
              <a:r>
                <a:rPr lang="en-US" sz="1326" dirty="0">
                  <a:solidFill>
                    <a:srgbClr val="595959">
                      <a:alpha val="99000"/>
                    </a:srgbClr>
                  </a:solidFill>
                  <a:latin typeface="Segoe UI"/>
                  <a:ea typeface="Kozuka Gothic Pro R" pitchFamily="34" charset="-128"/>
                </a:rPr>
                <a:t> </a:t>
              </a:r>
              <a:r>
                <a:rPr lang="en-US" sz="1326" dirty="0" err="1">
                  <a:solidFill>
                    <a:srgbClr val="595959">
                      <a:alpha val="99000"/>
                    </a:srgbClr>
                  </a:solidFill>
                  <a:latin typeface="Segoe UI"/>
                  <a:ea typeface="Kozuka Gothic Pro R" pitchFamily="34" charset="-128"/>
                </a:rPr>
                <a:t>manejas</a:t>
              </a:r>
              <a:endParaRPr lang="en-US" sz="1326" dirty="0">
                <a:solidFill>
                  <a:srgbClr val="595959">
                    <a:alpha val="99000"/>
                  </a:srgbClr>
                </a:solidFill>
                <a:latin typeface="Segoe UI"/>
                <a:ea typeface="Kozuka Gothic Pro R" pitchFamily="34" charset="-128"/>
              </a:endParaRPr>
            </a:p>
          </p:txBody>
        </p:sp>
        <p:sp>
          <p:nvSpPr>
            <p:cNvPr id="136" name="Rectangle 135"/>
            <p:cNvSpPr/>
            <p:nvPr/>
          </p:nvSpPr>
          <p:spPr>
            <a:xfrm>
              <a:off x="6484238" y="5537990"/>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Storage</a:t>
              </a:r>
            </a:p>
          </p:txBody>
        </p:sp>
        <p:sp>
          <p:nvSpPr>
            <p:cNvPr id="137" name="Rectangle 136"/>
            <p:cNvSpPr/>
            <p:nvPr/>
          </p:nvSpPr>
          <p:spPr>
            <a:xfrm>
              <a:off x="6484238" y="5083171"/>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Servers</a:t>
              </a:r>
            </a:p>
          </p:txBody>
        </p:sp>
        <p:sp>
          <p:nvSpPr>
            <p:cNvPr id="138" name="Rectangle 137"/>
            <p:cNvSpPr/>
            <p:nvPr/>
          </p:nvSpPr>
          <p:spPr>
            <a:xfrm>
              <a:off x="6484238" y="5992807"/>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Networking</a:t>
              </a:r>
            </a:p>
          </p:txBody>
        </p:sp>
        <p:sp>
          <p:nvSpPr>
            <p:cNvPr id="139" name="Rectangle 138"/>
            <p:cNvSpPr/>
            <p:nvPr/>
          </p:nvSpPr>
          <p:spPr>
            <a:xfrm>
              <a:off x="6484238" y="4173533"/>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O/S</a:t>
              </a:r>
            </a:p>
          </p:txBody>
        </p:sp>
        <p:sp>
          <p:nvSpPr>
            <p:cNvPr id="140" name="Rectangle 139"/>
            <p:cNvSpPr/>
            <p:nvPr/>
          </p:nvSpPr>
          <p:spPr>
            <a:xfrm>
              <a:off x="6484238" y="3718714"/>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Middleware</a:t>
              </a:r>
            </a:p>
          </p:txBody>
        </p:sp>
        <p:sp>
          <p:nvSpPr>
            <p:cNvPr id="141" name="Rectangle 140"/>
            <p:cNvSpPr/>
            <p:nvPr/>
          </p:nvSpPr>
          <p:spPr>
            <a:xfrm>
              <a:off x="6484238" y="4628352"/>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Virtualization</a:t>
              </a:r>
            </a:p>
          </p:txBody>
        </p:sp>
        <p:sp>
          <p:nvSpPr>
            <p:cNvPr id="142" name="Rectangle 141"/>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Applications</a:t>
              </a:r>
            </a:p>
          </p:txBody>
        </p:sp>
        <p:sp>
          <p:nvSpPr>
            <p:cNvPr id="143" name="Rectangle 142"/>
            <p:cNvSpPr/>
            <p:nvPr/>
          </p:nvSpPr>
          <p:spPr>
            <a:xfrm>
              <a:off x="6484238" y="3263895"/>
              <a:ext cx="1638240" cy="381000"/>
            </a:xfrm>
            <a:prstGeom prst="rect">
              <a:avLst/>
            </a:prstGeom>
            <a:solidFill>
              <a:srgbClr val="005828"/>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119195">
                <a:defRPr/>
              </a:pPr>
              <a:r>
                <a:rPr lang="en-US" sz="1428" kern="0" dirty="0">
                  <a:solidFill>
                    <a:sysClr val="window" lastClr="FFFFFF">
                      <a:alpha val="99000"/>
                    </a:sysClr>
                  </a:solidFill>
                  <a:latin typeface="Segoe UI"/>
                  <a:ea typeface="Segoe UI" pitchFamily="34" charset="0"/>
                  <a:cs typeface="Segoe UI" pitchFamily="34" charset="0"/>
                </a:rPr>
                <a:t>Runtime</a:t>
              </a:r>
            </a:p>
          </p:txBody>
        </p:sp>
        <p:sp>
          <p:nvSpPr>
            <p:cNvPr id="144" name="Rectangle 143"/>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119195">
                <a:defRPr/>
              </a:pPr>
              <a:r>
                <a:rPr lang="en-US" sz="1428" kern="0">
                  <a:solidFill>
                    <a:sysClr val="window" lastClr="FFFFFF">
                      <a:alpha val="99000"/>
                    </a:sysClr>
                  </a:solidFill>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087150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20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fade">
                                      <p:cBhvr>
                                        <p:cTn id="26" dur="5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barn(inVertical)">
                                      <p:cBhvr>
                                        <p:cTn id="31" dur="500"/>
                                        <p:tgtEl>
                                          <p:spTgt spid="10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barn(inVertical)">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subTnLst>
                                    <p:set>
                                      <p:cBhvr override="childStyle">
                                        <p:cTn dur="1" fill="hold" display="0" masterRel="nextClick" afterEffect="1"/>
                                        <p:tgtEl>
                                          <p:spTgt spid="115"/>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1000"/>
                                        <p:tgtEl>
                                          <p:spTgt spid="90"/>
                                        </p:tgtEl>
                                      </p:cBhvr>
                                    </p:animEffect>
                                    <p:anim calcmode="lin" valueType="num">
                                      <p:cBhvr>
                                        <p:cTn id="52" dur="1000" fill="hold"/>
                                        <p:tgtEl>
                                          <p:spTgt spid="90"/>
                                        </p:tgtEl>
                                        <p:attrNameLst>
                                          <p:attrName>ppt_x</p:attrName>
                                        </p:attrNameLst>
                                      </p:cBhvr>
                                      <p:tavLst>
                                        <p:tav tm="0">
                                          <p:val>
                                            <p:strVal val="#ppt_x"/>
                                          </p:val>
                                        </p:tav>
                                        <p:tav tm="100000">
                                          <p:val>
                                            <p:strVal val="#ppt_x"/>
                                          </p:val>
                                        </p:tav>
                                      </p:tavLst>
                                    </p:anim>
                                    <p:anim calcmode="lin" valueType="num">
                                      <p:cBhvr>
                                        <p:cTn id="5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1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1954" y="1315381"/>
            <a:ext cx="9212567" cy="4867306"/>
          </a:xfrm>
          <a:prstGeom prst="rect">
            <a:avLst/>
          </a:prstGeom>
          <a:ln>
            <a:noFill/>
          </a:ln>
          <a:effectLst>
            <a:softEdge rad="112500"/>
          </a:effectLst>
        </p:spPr>
      </p:pic>
      <p:sp>
        <p:nvSpPr>
          <p:cNvPr id="18" name="Title 17"/>
          <p:cNvSpPr>
            <a:spLocks noGrp="1"/>
          </p:cNvSpPr>
          <p:nvPr>
            <p:ph type="title"/>
          </p:nvPr>
        </p:nvSpPr>
        <p:spPr>
          <a:xfrm>
            <a:off x="198437" y="133519"/>
            <a:ext cx="11887200" cy="1098762"/>
          </a:xfrm>
        </p:spPr>
        <p:txBody>
          <a:bodyPr/>
          <a:lstStyle/>
          <a:p>
            <a:r>
              <a:rPr lang="en-US" sz="6600" dirty="0"/>
              <a:t>SQL Server – Next Station Azure</a:t>
            </a:r>
          </a:p>
        </p:txBody>
      </p:sp>
      <p:sp>
        <p:nvSpPr>
          <p:cNvPr id="19" name="Content Placeholder 18"/>
          <p:cNvSpPr>
            <a:spLocks noGrp="1"/>
          </p:cNvSpPr>
          <p:nvPr>
            <p:ph idx="4294967295"/>
          </p:nvPr>
        </p:nvSpPr>
        <p:spPr>
          <a:xfrm>
            <a:off x="1643062" y="4183062"/>
            <a:ext cx="8997950" cy="1728788"/>
          </a:xfrm>
        </p:spPr>
        <p:txBody>
          <a:bodyPr>
            <a:noAutofit/>
          </a:bodyPr>
          <a:lstStyle/>
          <a:p>
            <a:pPr marL="0" indent="0" algn="ctr">
              <a:buNone/>
            </a:pPr>
            <a:r>
              <a:rPr lang="en-US" sz="4896" dirty="0" err="1">
                <a:solidFill>
                  <a:schemeClr val="tx1"/>
                </a:solidFill>
              </a:rPr>
              <a:t>Diferencias</a:t>
            </a:r>
            <a:r>
              <a:rPr lang="en-US" sz="4896" dirty="0">
                <a:solidFill>
                  <a:schemeClr val="tx1"/>
                </a:solidFill>
              </a:rPr>
              <a:t> entre </a:t>
            </a:r>
            <a:r>
              <a:rPr lang="en-US" sz="4896" dirty="0" err="1">
                <a:solidFill>
                  <a:schemeClr val="tx1"/>
                </a:solidFill>
              </a:rPr>
              <a:t>los</a:t>
            </a:r>
            <a:r>
              <a:rPr lang="en-US" sz="4896" dirty="0">
                <a:solidFill>
                  <a:schemeClr val="tx1"/>
                </a:solidFill>
              </a:rPr>
              <a:t> </a:t>
            </a:r>
            <a:r>
              <a:rPr lang="en-US" sz="4896" dirty="0" err="1">
                <a:solidFill>
                  <a:schemeClr val="tx1"/>
                </a:solidFill>
              </a:rPr>
              <a:t>modelos</a:t>
            </a:r>
            <a:r>
              <a:rPr lang="en-US" sz="4896" dirty="0">
                <a:solidFill>
                  <a:schemeClr val="tx1"/>
                </a:solidFill>
              </a:rPr>
              <a:t> a </a:t>
            </a:r>
            <a:r>
              <a:rPr lang="en-US" sz="4896" dirty="0" err="1">
                <a:solidFill>
                  <a:schemeClr val="tx1"/>
                </a:solidFill>
              </a:rPr>
              <a:t>nivel</a:t>
            </a:r>
            <a:r>
              <a:rPr lang="en-US" sz="4896" dirty="0">
                <a:solidFill>
                  <a:schemeClr val="tx1"/>
                </a:solidFill>
              </a:rPr>
              <a:t> de Infraestructura</a:t>
            </a: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11</a:t>
            </a:fld>
            <a:r>
              <a:rPr lang="en-US" sz="1122"/>
              <a:t>  |  </a:t>
            </a:r>
            <a:endParaRPr lang="en-US" sz="1122" dirty="0"/>
          </a:p>
        </p:txBody>
      </p:sp>
    </p:spTree>
    <p:extLst>
      <p:ext uri="{BB962C8B-B14F-4D97-AF65-F5344CB8AC3E}">
        <p14:creationId xmlns:p14="http://schemas.microsoft.com/office/powerpoint/2010/main" val="372063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Cuáles</a:t>
            </a:r>
            <a:r>
              <a:rPr lang="en-US" dirty="0"/>
              <a:t> son </a:t>
            </a:r>
            <a:r>
              <a:rPr lang="en-US" dirty="0" err="1"/>
              <a:t>sus</a:t>
            </a:r>
            <a:r>
              <a:rPr lang="en-US" dirty="0"/>
              <a:t> </a:t>
            </a:r>
            <a:r>
              <a:rPr lang="en-US" dirty="0" err="1"/>
              <a:t>ventajas</a:t>
            </a:r>
            <a:r>
              <a:rPr lang="en-US" dirty="0"/>
              <a:t>?</a:t>
            </a:r>
            <a:endParaRPr lang="en-GB" dirty="0"/>
          </a:p>
        </p:txBody>
      </p:sp>
      <p:sp>
        <p:nvSpPr>
          <p:cNvPr id="5" name="Rectangle 4"/>
          <p:cNvSpPr/>
          <p:nvPr/>
        </p:nvSpPr>
        <p:spPr>
          <a:xfrm>
            <a:off x="2847756" y="2542028"/>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Aplicaciones</a:t>
            </a:r>
            <a:r>
              <a:rPr lang="en-US" sz="1632" b="1" dirty="0">
                <a:gradFill>
                  <a:gsLst>
                    <a:gs pos="2917">
                      <a:srgbClr val="000000"/>
                    </a:gs>
                    <a:gs pos="30000">
                      <a:srgbClr val="000000"/>
                    </a:gs>
                  </a:gsLst>
                  <a:lin ang="5400000" scaled="0"/>
                </a:gradFill>
                <a:latin typeface="Segoe UI Light"/>
              </a:rPr>
              <a:t> que </a:t>
            </a:r>
            <a:r>
              <a:rPr lang="en-US" sz="1632" b="1" dirty="0" err="1">
                <a:gradFill>
                  <a:gsLst>
                    <a:gs pos="2917">
                      <a:srgbClr val="000000"/>
                    </a:gs>
                    <a:gs pos="30000">
                      <a:srgbClr val="000000"/>
                    </a:gs>
                  </a:gsLst>
                  <a:lin ang="5400000" scaled="0"/>
                </a:gradFill>
                <a:latin typeface="Segoe UI Light"/>
              </a:rPr>
              <a:t>requieren</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todas</a:t>
            </a:r>
            <a:r>
              <a:rPr lang="en-US" sz="1632" b="1" dirty="0">
                <a:gradFill>
                  <a:gsLst>
                    <a:gs pos="2917">
                      <a:srgbClr val="000000"/>
                    </a:gs>
                    <a:gs pos="30000">
                      <a:srgbClr val="000000"/>
                    </a:gs>
                  </a:gsLst>
                  <a:lin ang="5400000" scaled="0"/>
                </a:gradFill>
                <a:latin typeface="Segoe UI Light"/>
              </a:rPr>
              <a:t> las </a:t>
            </a:r>
            <a:r>
              <a:rPr lang="en-US" sz="1632" b="1" dirty="0" err="1">
                <a:gradFill>
                  <a:gsLst>
                    <a:gs pos="2917">
                      <a:srgbClr val="000000"/>
                    </a:gs>
                    <a:gs pos="30000">
                      <a:srgbClr val="000000"/>
                    </a:gs>
                  </a:gsLst>
                  <a:lin ang="5400000" scaled="0"/>
                </a:gradFill>
                <a:latin typeface="Segoe UI Light"/>
              </a:rPr>
              <a:t>opciones</a:t>
            </a:r>
            <a:r>
              <a:rPr lang="en-US" sz="1632" b="1" dirty="0">
                <a:gradFill>
                  <a:gsLst>
                    <a:gs pos="2917">
                      <a:srgbClr val="000000"/>
                    </a:gs>
                    <a:gs pos="30000">
                      <a:srgbClr val="000000"/>
                    </a:gs>
                  </a:gsLst>
                  <a:lin ang="5400000" scaled="0"/>
                </a:gradFill>
                <a:latin typeface="Segoe UI Light"/>
              </a:rPr>
              <a:t> del </a:t>
            </a:r>
            <a:r>
              <a:rPr lang="en-US" sz="1632" b="1" dirty="0" err="1">
                <a:gradFill>
                  <a:gsLst>
                    <a:gs pos="2917">
                      <a:srgbClr val="000000"/>
                    </a:gs>
                    <a:gs pos="30000">
                      <a:srgbClr val="000000"/>
                    </a:gs>
                  </a:gsLst>
                  <a:lin ang="5400000" scaled="0"/>
                </a:gradFill>
                <a:latin typeface="Segoe UI Light"/>
              </a:rPr>
              <a:t>producto</a:t>
            </a:r>
            <a:r>
              <a:rPr lang="en-US" sz="1632" b="1" dirty="0">
                <a:gradFill>
                  <a:gsLst>
                    <a:gs pos="2917">
                      <a:srgbClr val="000000"/>
                    </a:gs>
                    <a:gs pos="30000">
                      <a:srgbClr val="000000"/>
                    </a:gs>
                  </a:gsLst>
                  <a:lin ang="5400000" scaled="0"/>
                </a:gradFill>
                <a:latin typeface="Segoe UI Light"/>
              </a:rPr>
              <a:t> de SQL SERVER</a:t>
            </a:r>
            <a:endParaRPr lang="en-US" sz="1632" b="1" dirty="0">
              <a:solidFill>
                <a:srgbClr val="FFFFFF"/>
              </a:solidFill>
              <a:latin typeface="Segoe UI Light"/>
            </a:endParaRPr>
          </a:p>
        </p:txBody>
      </p:sp>
      <p:sp>
        <p:nvSpPr>
          <p:cNvPr id="6" name="Rectangle 5"/>
          <p:cNvSpPr/>
          <p:nvPr/>
        </p:nvSpPr>
        <p:spPr>
          <a:xfrm>
            <a:off x="2847756" y="4413916"/>
            <a:ext cx="4145353" cy="844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Elimina</a:t>
            </a:r>
            <a:r>
              <a:rPr lang="en-US" sz="1632" b="1" dirty="0">
                <a:gradFill>
                  <a:gsLst>
                    <a:gs pos="2917">
                      <a:srgbClr val="000000"/>
                    </a:gs>
                    <a:gs pos="30000">
                      <a:srgbClr val="000000"/>
                    </a:gs>
                  </a:gsLst>
                  <a:lin ang="5400000" scaled="0"/>
                </a:gradFill>
                <a:latin typeface="Segoe UI Light"/>
              </a:rPr>
              <a:t> CAPEX</a:t>
            </a:r>
            <a:r>
              <a:rPr lang="en-US" sz="1632" dirty="0">
                <a:gradFill>
                  <a:gsLst>
                    <a:gs pos="2917">
                      <a:srgbClr val="000000"/>
                    </a:gs>
                    <a:gs pos="30000">
                      <a:srgbClr val="000000"/>
                    </a:gs>
                  </a:gsLst>
                  <a:lin ang="5400000" scaled="0"/>
                </a:gradFill>
                <a:latin typeface="Segoe UI Light"/>
              </a:rPr>
              <a:t>.</a:t>
            </a:r>
          </a:p>
        </p:txBody>
      </p:sp>
      <p:sp>
        <p:nvSpPr>
          <p:cNvPr id="7" name="Rectangle 6"/>
          <p:cNvSpPr/>
          <p:nvPr/>
        </p:nvSpPr>
        <p:spPr>
          <a:xfrm>
            <a:off x="423477" y="2542027"/>
            <a:ext cx="2324258" cy="8405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err="1">
                <a:solidFill>
                  <a:srgbClr val="FFFFFF"/>
                </a:solidFill>
                <a:latin typeface="Segoe UI Light"/>
              </a:rPr>
              <a:t>Mejor</a:t>
            </a:r>
            <a:r>
              <a:rPr lang="en-US" sz="2448" dirty="0">
                <a:solidFill>
                  <a:srgbClr val="FFFFFF"/>
                </a:solidFill>
                <a:latin typeface="Segoe UI Light"/>
              </a:rPr>
              <a:t> para..</a:t>
            </a:r>
          </a:p>
        </p:txBody>
      </p:sp>
      <p:sp>
        <p:nvSpPr>
          <p:cNvPr id="8" name="Rectangle 7"/>
          <p:cNvSpPr/>
          <p:nvPr/>
        </p:nvSpPr>
        <p:spPr>
          <a:xfrm>
            <a:off x="423477" y="4413917"/>
            <a:ext cx="2324258" cy="84413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448" dirty="0">
                <a:solidFill>
                  <a:srgbClr val="FFFFFF"/>
                </a:solidFill>
                <a:latin typeface="Segoe UI Light"/>
              </a:rPr>
              <a:t>TCO </a:t>
            </a:r>
            <a:r>
              <a:rPr lang="en-US" sz="2448" dirty="0" err="1">
                <a:solidFill>
                  <a:srgbClr val="FFFFFF"/>
                </a:solidFill>
                <a:latin typeface="Segoe UI Light"/>
              </a:rPr>
              <a:t>beneficios</a:t>
            </a:r>
            <a:endParaRPr lang="en-US" sz="2448" dirty="0">
              <a:solidFill>
                <a:srgbClr val="FFFFFF"/>
              </a:solidFill>
              <a:latin typeface="Segoe UI Light"/>
            </a:endParaRPr>
          </a:p>
        </p:txBody>
      </p:sp>
      <p:sp>
        <p:nvSpPr>
          <p:cNvPr id="9" name="Rectangle 8"/>
          <p:cNvSpPr/>
          <p:nvPr/>
        </p:nvSpPr>
        <p:spPr>
          <a:xfrm>
            <a:off x="7093131" y="2542027"/>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Aplicaciones</a:t>
            </a:r>
            <a:r>
              <a:rPr lang="en-US" sz="1632" b="1" dirty="0">
                <a:gradFill>
                  <a:gsLst>
                    <a:gs pos="2917">
                      <a:srgbClr val="000000"/>
                    </a:gs>
                    <a:gs pos="30000">
                      <a:srgbClr val="000000"/>
                    </a:gs>
                  </a:gsLst>
                  <a:lin ang="5400000" scaled="0"/>
                </a:gradFill>
                <a:latin typeface="Segoe UI Light"/>
              </a:rPr>
              <a:t> que </a:t>
            </a:r>
            <a:r>
              <a:rPr lang="en-US" sz="1632" b="1" dirty="0" err="1">
                <a:gradFill>
                  <a:gsLst>
                    <a:gs pos="2917">
                      <a:srgbClr val="000000"/>
                    </a:gs>
                    <a:gs pos="30000">
                      <a:srgbClr val="000000"/>
                    </a:gs>
                  </a:gsLst>
                  <a:lin ang="5400000" scaled="0"/>
                </a:gradFill>
                <a:latin typeface="Segoe UI Light"/>
              </a:rPr>
              <a:t>necesitan</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elasticidad</a:t>
            </a:r>
            <a:r>
              <a:rPr lang="en-US" sz="1632" b="1" dirty="0">
                <a:gradFill>
                  <a:gsLst>
                    <a:gs pos="2917">
                      <a:srgbClr val="000000"/>
                    </a:gs>
                    <a:gs pos="30000">
                      <a:srgbClr val="000000"/>
                    </a:gs>
                  </a:gsLst>
                  <a:lin ang="5400000" scaled="0"/>
                </a:gradFill>
                <a:latin typeface="Segoe UI Light"/>
              </a:rPr>
              <a:t> y </a:t>
            </a:r>
            <a:r>
              <a:rPr lang="en-US" sz="1632" b="1" dirty="0" err="1">
                <a:gradFill>
                  <a:gsLst>
                    <a:gs pos="2917">
                      <a:srgbClr val="000000"/>
                    </a:gs>
                    <a:gs pos="30000">
                      <a:srgbClr val="000000"/>
                    </a:gs>
                  </a:gsLst>
                  <a:lin ang="5400000" scaled="0"/>
                </a:gradFill>
                <a:latin typeface="Segoe UI Light"/>
              </a:rPr>
              <a:t>reducir</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gastos</a:t>
            </a:r>
            <a:r>
              <a:rPr lang="en-US" sz="1632" dirty="0">
                <a:gradFill>
                  <a:gsLst>
                    <a:gs pos="2917">
                      <a:srgbClr val="000000"/>
                    </a:gs>
                    <a:gs pos="30000">
                      <a:srgbClr val="000000"/>
                    </a:gs>
                  </a:gsLst>
                  <a:lin ang="5400000" scaled="0"/>
                </a:gradFill>
                <a:latin typeface="Segoe UI Light"/>
              </a:rPr>
              <a:t>. </a:t>
            </a:r>
          </a:p>
        </p:txBody>
      </p:sp>
      <p:sp>
        <p:nvSpPr>
          <p:cNvPr id="10" name="Rectangle 9"/>
          <p:cNvSpPr/>
          <p:nvPr/>
        </p:nvSpPr>
        <p:spPr>
          <a:xfrm>
            <a:off x="7093131" y="4413917"/>
            <a:ext cx="4145353" cy="844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Elimina</a:t>
            </a:r>
            <a:r>
              <a:rPr lang="en-US" sz="1632" b="1" dirty="0">
                <a:gradFill>
                  <a:gsLst>
                    <a:gs pos="2917">
                      <a:srgbClr val="000000"/>
                    </a:gs>
                    <a:gs pos="30000">
                      <a:srgbClr val="000000"/>
                    </a:gs>
                  </a:gsLst>
                  <a:lin ang="5400000" scaled="0"/>
                </a:gradFill>
                <a:latin typeface="Segoe UI Light"/>
              </a:rPr>
              <a:t> CAPEX y OPEX.</a:t>
            </a:r>
          </a:p>
        </p:txBody>
      </p:sp>
      <p:sp>
        <p:nvSpPr>
          <p:cNvPr id="11" name="Rectangle 10"/>
          <p:cNvSpPr/>
          <p:nvPr/>
        </p:nvSpPr>
        <p:spPr>
          <a:xfrm>
            <a:off x="2847756" y="1397402"/>
            <a:ext cx="4145353" cy="1049273"/>
          </a:xfrm>
          <a:prstGeom prst="rect">
            <a:avLst/>
          </a:prstGeom>
          <a:solidFill>
            <a:srgbClr val="C0000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2448" dirty="0">
                <a:solidFill>
                  <a:schemeClr val="bg1"/>
                </a:solidFill>
              </a:rPr>
              <a:t>SQL Server </a:t>
            </a:r>
            <a:r>
              <a:rPr lang="en-US" sz="2448" dirty="0" err="1">
                <a:solidFill>
                  <a:schemeClr val="bg1"/>
                </a:solidFill>
              </a:rPr>
              <a:t>en</a:t>
            </a:r>
            <a:r>
              <a:rPr lang="en-US" sz="2448" dirty="0">
                <a:solidFill>
                  <a:schemeClr val="bg1"/>
                </a:solidFill>
              </a:rPr>
              <a:t> Azure VM</a:t>
            </a:r>
          </a:p>
        </p:txBody>
      </p:sp>
      <p:sp>
        <p:nvSpPr>
          <p:cNvPr id="12" name="Rectangle 11"/>
          <p:cNvSpPr/>
          <p:nvPr/>
        </p:nvSpPr>
        <p:spPr>
          <a:xfrm>
            <a:off x="7093131" y="1397402"/>
            <a:ext cx="4145353" cy="1049273"/>
          </a:xfrm>
          <a:prstGeom prst="rect">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3264" dirty="0">
                <a:solidFill>
                  <a:schemeClr val="bg1"/>
                </a:solidFill>
              </a:rPr>
              <a:t>Azure SQL Database</a:t>
            </a:r>
          </a:p>
        </p:txBody>
      </p:sp>
      <p:sp>
        <p:nvSpPr>
          <p:cNvPr id="19" name="Rectangle 18"/>
          <p:cNvSpPr/>
          <p:nvPr/>
        </p:nvSpPr>
        <p:spPr>
          <a:xfrm>
            <a:off x="2847756" y="3473474"/>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Más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rápido</a:t>
            </a:r>
            <a:endParaRPr lang="en-US" sz="1632" b="1" dirty="0">
              <a:solidFill>
                <a:srgbClr val="FFFFFF"/>
              </a:solidFill>
              <a:latin typeface="Segoe UI Light"/>
            </a:endParaRPr>
          </a:p>
        </p:txBody>
      </p:sp>
      <p:sp>
        <p:nvSpPr>
          <p:cNvPr id="20" name="Rectangle 19"/>
          <p:cNvSpPr/>
          <p:nvPr/>
        </p:nvSpPr>
        <p:spPr>
          <a:xfrm>
            <a:off x="423477" y="3473474"/>
            <a:ext cx="2324258" cy="8405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err="1">
                <a:solidFill>
                  <a:srgbClr val="FFFFFF"/>
                </a:solidFill>
                <a:latin typeface="Segoe UI Light"/>
              </a:rPr>
              <a:t>Implementarlo</a:t>
            </a:r>
            <a:endParaRPr lang="en-US" sz="2448" dirty="0">
              <a:solidFill>
                <a:srgbClr val="FFFFFF"/>
              </a:solidFill>
              <a:latin typeface="Segoe UI Light"/>
            </a:endParaRPr>
          </a:p>
        </p:txBody>
      </p:sp>
      <p:sp>
        <p:nvSpPr>
          <p:cNvPr id="21" name="Rectangle 20"/>
          <p:cNvSpPr/>
          <p:nvPr/>
        </p:nvSpPr>
        <p:spPr>
          <a:xfrm>
            <a:off x="7093131" y="3473474"/>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Cambios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en</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aplicativo</a:t>
            </a:r>
            <a:r>
              <a:rPr lang="en-US" sz="1632" b="1" dirty="0">
                <a:gradFill>
                  <a:gsLst>
                    <a:gs pos="2917">
                      <a:srgbClr val="000000"/>
                    </a:gs>
                    <a:gs pos="30000">
                      <a:srgbClr val="000000"/>
                    </a:gs>
                  </a:gsLst>
                  <a:lin ang="5400000" scaled="0"/>
                </a:gradFill>
                <a:latin typeface="Segoe UI Light"/>
              </a:rPr>
              <a:t>.</a:t>
            </a:r>
            <a:endParaRPr lang="en-US" sz="1632" b="1" dirty="0">
              <a:solidFill>
                <a:srgbClr val="FFFFFF"/>
              </a:solidFill>
              <a:latin typeface="Segoe UI Light"/>
            </a:endParaRPr>
          </a:p>
        </p:txBody>
      </p:sp>
    </p:spTree>
    <p:extLst>
      <p:ext uri="{BB962C8B-B14F-4D97-AF65-F5344CB8AC3E}">
        <p14:creationId xmlns:p14="http://schemas.microsoft.com/office/powerpoint/2010/main" val="2742808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0-#ppt_w/2"/>
                                          </p:val>
                                        </p:tav>
                                        <p:tav tm="100000">
                                          <p:val>
                                            <p:strVal val="#ppt_x"/>
                                          </p:val>
                                        </p:tav>
                                      </p:tavLst>
                                    </p:anim>
                                    <p:anim calcmode="lin" valueType="num">
                                      <p:cBhvr additive="base">
                                        <p:cTn id="22" dur="7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decel="10000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0-#ppt_w/2"/>
                                          </p:val>
                                        </p:tav>
                                        <p:tav tm="100000">
                                          <p:val>
                                            <p:strVal val="#ppt_x"/>
                                          </p:val>
                                        </p:tav>
                                      </p:tavLst>
                                    </p:anim>
                                    <p:anim calcmode="lin" valueType="num">
                                      <p:cBhvr additive="base">
                                        <p:cTn id="27" dur="75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decel="10000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0-#ppt_w/2"/>
                                          </p:val>
                                        </p:tav>
                                        <p:tav tm="100000">
                                          <p:val>
                                            <p:strVal val="#ppt_x"/>
                                          </p:val>
                                        </p:tav>
                                      </p:tavLst>
                                    </p:anim>
                                    <p:anim calcmode="lin" valueType="num">
                                      <p:cBhvr additive="base">
                                        <p:cTn id="36" dur="75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2" presetClass="entr" presetSubtype="8" decel="10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750" fill="hold"/>
                                        <p:tgtEl>
                                          <p:spTgt spid="21"/>
                                        </p:tgtEl>
                                        <p:attrNameLst>
                                          <p:attrName>ppt_x</p:attrName>
                                        </p:attrNameLst>
                                      </p:cBhvr>
                                      <p:tavLst>
                                        <p:tav tm="0">
                                          <p:val>
                                            <p:strVal val="0-#ppt_w/2"/>
                                          </p:val>
                                        </p:tav>
                                        <p:tav tm="100000">
                                          <p:val>
                                            <p:strVal val="#ppt_x"/>
                                          </p:val>
                                        </p:tav>
                                      </p:tavLst>
                                    </p:anim>
                                    <p:anim calcmode="lin" valueType="num">
                                      <p:cBhvr additive="base">
                                        <p:cTn id="41" dur="750" fill="hold"/>
                                        <p:tgtEl>
                                          <p:spTgt spid="21"/>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0-#ppt_w/2"/>
                                          </p:val>
                                        </p:tav>
                                        <p:tav tm="100000">
                                          <p:val>
                                            <p:strVal val="#ppt_x"/>
                                          </p:val>
                                        </p:tav>
                                      </p:tavLst>
                                    </p:anim>
                                    <p:anim calcmode="lin" valueType="num">
                                      <p:cBhvr additive="base">
                                        <p:cTn id="45" dur="500" fill="hold"/>
                                        <p:tgtEl>
                                          <p:spTgt spid="8"/>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decel="10000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750" fill="hold"/>
                                        <p:tgtEl>
                                          <p:spTgt spid="6"/>
                                        </p:tgtEl>
                                        <p:attrNameLst>
                                          <p:attrName>ppt_x</p:attrName>
                                        </p:attrNameLst>
                                      </p:cBhvr>
                                      <p:tavLst>
                                        <p:tav tm="0">
                                          <p:val>
                                            <p:strVal val="0-#ppt_w/2"/>
                                          </p:val>
                                        </p:tav>
                                        <p:tav tm="100000">
                                          <p:val>
                                            <p:strVal val="#ppt_x"/>
                                          </p:val>
                                        </p:tav>
                                      </p:tavLst>
                                    </p:anim>
                                    <p:anim calcmode="lin" valueType="num">
                                      <p:cBhvr additive="base">
                                        <p:cTn id="50" dur="75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5250"/>
                            </p:stCondLst>
                            <p:childTnLst>
                              <p:par>
                                <p:cTn id="52" presetID="2" presetClass="entr" presetSubtype="8" decel="10000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750" fill="hold"/>
                                        <p:tgtEl>
                                          <p:spTgt spid="10"/>
                                        </p:tgtEl>
                                        <p:attrNameLst>
                                          <p:attrName>ppt_x</p:attrName>
                                        </p:attrNameLst>
                                      </p:cBhvr>
                                      <p:tavLst>
                                        <p:tav tm="0">
                                          <p:val>
                                            <p:strVal val="0-#ppt_w/2"/>
                                          </p:val>
                                        </p:tav>
                                        <p:tav tm="100000">
                                          <p:val>
                                            <p:strVal val="#ppt_x"/>
                                          </p:val>
                                        </p:tav>
                                      </p:tavLst>
                                    </p:anim>
                                    <p:anim calcmode="lin" valueType="num">
                                      <p:cBhvr additive="base">
                                        <p:cTn id="55"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Cuáles</a:t>
            </a:r>
            <a:r>
              <a:rPr lang="en-US" dirty="0"/>
              <a:t> son </a:t>
            </a:r>
            <a:r>
              <a:rPr lang="en-US" dirty="0" err="1"/>
              <a:t>sus</a:t>
            </a:r>
            <a:r>
              <a:rPr lang="en-US" dirty="0"/>
              <a:t> </a:t>
            </a:r>
            <a:r>
              <a:rPr lang="en-US" dirty="0" err="1"/>
              <a:t>ventajas</a:t>
            </a:r>
            <a:r>
              <a:rPr lang="en-US" dirty="0"/>
              <a:t>?</a:t>
            </a:r>
            <a:endParaRPr lang="en-GB" dirty="0"/>
          </a:p>
        </p:txBody>
      </p:sp>
      <p:sp>
        <p:nvSpPr>
          <p:cNvPr id="5" name="Rectangle 4"/>
          <p:cNvSpPr/>
          <p:nvPr/>
        </p:nvSpPr>
        <p:spPr>
          <a:xfrm>
            <a:off x="2847756" y="2542028"/>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a:gradFill>
                  <a:gsLst>
                    <a:gs pos="2917">
                      <a:srgbClr val="000000"/>
                    </a:gs>
                    <a:gs pos="30000">
                      <a:srgbClr val="000000"/>
                    </a:gs>
                  </a:gsLst>
                  <a:lin ang="5400000" scaled="0"/>
                </a:gradFill>
                <a:latin typeface="Segoe UI Light"/>
              </a:rPr>
              <a:t>Base de </a:t>
            </a:r>
            <a:r>
              <a:rPr lang="en-US" sz="1632" b="1" dirty="0" err="1">
                <a:gradFill>
                  <a:gsLst>
                    <a:gs pos="2917">
                      <a:srgbClr val="000000"/>
                    </a:gs>
                    <a:gs pos="30000">
                      <a:srgbClr val="000000"/>
                    </a:gs>
                  </a:gsLst>
                  <a:lin ang="5400000" scaled="0"/>
                </a:gradFill>
                <a:latin typeface="Segoe UI Light"/>
              </a:rPr>
              <a:t>datos</a:t>
            </a:r>
            <a:r>
              <a:rPr lang="en-US" sz="1632" b="1" dirty="0">
                <a:gradFill>
                  <a:gsLst>
                    <a:gs pos="2917">
                      <a:srgbClr val="000000"/>
                    </a:gs>
                    <a:gs pos="30000">
                      <a:srgbClr val="000000"/>
                    </a:gs>
                  </a:gsLst>
                  <a:lin ang="5400000" scaled="0"/>
                </a:gradFill>
                <a:latin typeface="Segoe UI Light"/>
              </a:rPr>
              <a:t> de </a:t>
            </a:r>
            <a:r>
              <a:rPr lang="en-US" sz="1632" b="1" dirty="0" err="1">
                <a:gradFill>
                  <a:gsLst>
                    <a:gs pos="2917">
                      <a:srgbClr val="000000"/>
                    </a:gs>
                    <a:gs pos="30000">
                      <a:srgbClr val="000000"/>
                    </a:gs>
                  </a:gsLst>
                  <a:lin ang="5400000" scaled="0"/>
                </a:gradFill>
                <a:latin typeface="Segoe UI Light"/>
              </a:rPr>
              <a:t>más</a:t>
            </a:r>
            <a:r>
              <a:rPr lang="en-US" sz="1632" b="1" dirty="0">
                <a:gradFill>
                  <a:gsLst>
                    <a:gs pos="2917">
                      <a:srgbClr val="000000"/>
                    </a:gs>
                    <a:gs pos="30000">
                      <a:srgbClr val="000000"/>
                    </a:gs>
                  </a:gsLst>
                  <a:lin ang="5400000" scaled="0"/>
                </a:gradFill>
                <a:latin typeface="Segoe UI Light"/>
              </a:rPr>
              <a:t> de 1 TB</a:t>
            </a:r>
            <a:endParaRPr lang="en-US" sz="1632" b="1" dirty="0">
              <a:solidFill>
                <a:srgbClr val="FFFFFF"/>
              </a:solidFill>
              <a:latin typeface="Segoe UI Light"/>
            </a:endParaRPr>
          </a:p>
        </p:txBody>
      </p:sp>
      <p:sp>
        <p:nvSpPr>
          <p:cNvPr id="7" name="Rectangle 6"/>
          <p:cNvSpPr/>
          <p:nvPr/>
        </p:nvSpPr>
        <p:spPr>
          <a:xfrm>
            <a:off x="423477" y="2542027"/>
            <a:ext cx="2324258" cy="8405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err="1">
                <a:solidFill>
                  <a:srgbClr val="FFFFFF"/>
                </a:solidFill>
                <a:latin typeface="Segoe UI Light"/>
              </a:rPr>
              <a:t>Tamaño</a:t>
            </a:r>
            <a:r>
              <a:rPr lang="en-US" sz="2448" dirty="0">
                <a:solidFill>
                  <a:srgbClr val="FFFFFF"/>
                </a:solidFill>
                <a:latin typeface="Segoe UI Light"/>
              </a:rPr>
              <a:t> BD</a:t>
            </a:r>
          </a:p>
        </p:txBody>
      </p:sp>
      <p:sp>
        <p:nvSpPr>
          <p:cNvPr id="9" name="Rectangle 8"/>
          <p:cNvSpPr/>
          <p:nvPr/>
        </p:nvSpPr>
        <p:spPr>
          <a:xfrm>
            <a:off x="7093131" y="2542027"/>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Limitado</a:t>
            </a:r>
            <a:r>
              <a:rPr lang="en-US" sz="1632" b="1" dirty="0">
                <a:gradFill>
                  <a:gsLst>
                    <a:gs pos="2917">
                      <a:srgbClr val="000000"/>
                    </a:gs>
                    <a:gs pos="30000">
                      <a:srgbClr val="000000"/>
                    </a:gs>
                  </a:gsLst>
                  <a:lin ang="5400000" scaled="0"/>
                </a:gradFill>
                <a:latin typeface="Segoe UI Light"/>
              </a:rPr>
              <a:t> a 1TB</a:t>
            </a:r>
            <a:endParaRPr lang="en-US" sz="1632" dirty="0">
              <a:gradFill>
                <a:gsLst>
                  <a:gs pos="2917">
                    <a:srgbClr val="000000"/>
                  </a:gs>
                  <a:gs pos="30000">
                    <a:srgbClr val="000000"/>
                  </a:gs>
                </a:gsLst>
                <a:lin ang="5400000" scaled="0"/>
              </a:gradFill>
              <a:latin typeface="Segoe UI Light"/>
            </a:endParaRPr>
          </a:p>
        </p:txBody>
      </p:sp>
      <p:sp>
        <p:nvSpPr>
          <p:cNvPr id="11" name="Rectangle 10"/>
          <p:cNvSpPr/>
          <p:nvPr/>
        </p:nvSpPr>
        <p:spPr>
          <a:xfrm>
            <a:off x="2847756" y="1397402"/>
            <a:ext cx="4145353" cy="1049273"/>
          </a:xfrm>
          <a:prstGeom prst="rect">
            <a:avLst/>
          </a:prstGeom>
          <a:solidFill>
            <a:srgbClr val="C0000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2448" dirty="0">
                <a:solidFill>
                  <a:schemeClr val="bg1"/>
                </a:solidFill>
              </a:rPr>
              <a:t>SQL Server </a:t>
            </a:r>
            <a:r>
              <a:rPr lang="en-US" sz="2448" dirty="0" err="1">
                <a:solidFill>
                  <a:schemeClr val="bg1"/>
                </a:solidFill>
              </a:rPr>
              <a:t>en</a:t>
            </a:r>
            <a:r>
              <a:rPr lang="en-US" sz="2448" dirty="0">
                <a:solidFill>
                  <a:schemeClr val="bg1"/>
                </a:solidFill>
              </a:rPr>
              <a:t> Azure VM</a:t>
            </a:r>
          </a:p>
        </p:txBody>
      </p:sp>
      <p:sp>
        <p:nvSpPr>
          <p:cNvPr id="12" name="Rectangle 11"/>
          <p:cNvSpPr/>
          <p:nvPr/>
        </p:nvSpPr>
        <p:spPr>
          <a:xfrm>
            <a:off x="7093131" y="1397402"/>
            <a:ext cx="4145353" cy="1049273"/>
          </a:xfrm>
          <a:prstGeom prst="rect">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3264" dirty="0">
                <a:solidFill>
                  <a:schemeClr val="bg1"/>
                </a:solidFill>
              </a:rPr>
              <a:t>Azure SQL Database</a:t>
            </a:r>
          </a:p>
        </p:txBody>
      </p:sp>
      <p:sp>
        <p:nvSpPr>
          <p:cNvPr id="19" name="Rectangle 18"/>
          <p:cNvSpPr/>
          <p:nvPr/>
        </p:nvSpPr>
        <p:spPr>
          <a:xfrm>
            <a:off x="2847756" y="4407192"/>
            <a:ext cx="4145353" cy="844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a:gradFill>
                  <a:gsLst>
                    <a:gs pos="2917">
                      <a:srgbClr val="000000"/>
                    </a:gs>
                    <a:gs pos="30000">
                      <a:srgbClr val="000000"/>
                    </a:gs>
                  </a:gsLst>
                  <a:lin ang="5400000" scaled="0"/>
                </a:gradFill>
                <a:latin typeface="Segoe UI Light"/>
              </a:rPr>
              <a:t>Scale up a IOPS (normal/premium), CPU y Memoria.</a:t>
            </a:r>
          </a:p>
        </p:txBody>
      </p:sp>
      <p:sp>
        <p:nvSpPr>
          <p:cNvPr id="20" name="Rectangle 19"/>
          <p:cNvSpPr/>
          <p:nvPr/>
        </p:nvSpPr>
        <p:spPr>
          <a:xfrm>
            <a:off x="423477" y="4407192"/>
            <a:ext cx="2324258" cy="84413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448" dirty="0" err="1">
                <a:solidFill>
                  <a:srgbClr val="FFFFFF"/>
                </a:solidFill>
                <a:latin typeface="Segoe UI Light"/>
              </a:rPr>
              <a:t>Escalabilidad</a:t>
            </a:r>
            <a:endParaRPr lang="en-US" sz="2448" dirty="0">
              <a:solidFill>
                <a:srgbClr val="FFFFFF"/>
              </a:solidFill>
              <a:latin typeface="Segoe UI Light"/>
            </a:endParaRPr>
          </a:p>
        </p:txBody>
      </p:sp>
      <p:sp>
        <p:nvSpPr>
          <p:cNvPr id="21" name="Rectangle 20"/>
          <p:cNvSpPr/>
          <p:nvPr/>
        </p:nvSpPr>
        <p:spPr>
          <a:xfrm>
            <a:off x="7093131" y="4407192"/>
            <a:ext cx="4145353" cy="844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Puedes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escalar</a:t>
            </a:r>
            <a:r>
              <a:rPr lang="en-US" sz="1632" b="1" dirty="0">
                <a:gradFill>
                  <a:gsLst>
                    <a:gs pos="2917">
                      <a:srgbClr val="000000"/>
                    </a:gs>
                    <a:gs pos="30000">
                      <a:srgbClr val="000000"/>
                    </a:gs>
                  </a:gsLst>
                  <a:lin ang="5400000" scaled="0"/>
                </a:gradFill>
                <a:latin typeface="Segoe UI Light"/>
              </a:rPr>
              <a:t> bases de </a:t>
            </a:r>
            <a:r>
              <a:rPr lang="en-US" sz="1632" b="1" dirty="0" err="1">
                <a:gradFill>
                  <a:gsLst>
                    <a:gs pos="2917">
                      <a:srgbClr val="000000"/>
                    </a:gs>
                    <a:gs pos="30000">
                      <a:srgbClr val="000000"/>
                    </a:gs>
                  </a:gsLst>
                  <a:lin ang="5400000" scaled="0"/>
                </a:gradFill>
                <a:latin typeface="Segoe UI Light"/>
              </a:rPr>
              <a:t>datos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tamaño</a:t>
            </a:r>
            <a:r>
              <a:rPr lang="en-US" sz="1632" b="1" dirty="0">
                <a:gradFill>
                  <a:gsLst>
                    <a:gs pos="2917">
                      <a:srgbClr val="000000"/>
                    </a:gs>
                    <a:gs pos="30000">
                      <a:srgbClr val="000000"/>
                    </a:gs>
                  </a:gsLst>
                  <a:lin ang="5400000" scaled="0"/>
                </a:gradFill>
                <a:latin typeface="Segoe UI Light"/>
              </a:rPr>
              <a:t> para </a:t>
            </a:r>
            <a:r>
              <a:rPr lang="en-US" sz="1632" b="1" dirty="0" err="1">
                <a:gradFill>
                  <a:gsLst>
                    <a:gs pos="2917">
                      <a:srgbClr val="000000"/>
                    </a:gs>
                    <a:gs pos="30000">
                      <a:srgbClr val="000000"/>
                    </a:gs>
                  </a:gsLst>
                  <a:lin ang="5400000" scaled="0"/>
                </a:gradFill>
                <a:latin typeface="Segoe UI Light"/>
              </a:rPr>
              <a:t>tus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datos</a:t>
            </a:r>
            <a:r>
              <a:rPr lang="en-US" sz="1632" b="1" dirty="0">
                <a:gradFill>
                  <a:gsLst>
                    <a:gs pos="2917">
                      <a:srgbClr val="000000"/>
                    </a:gs>
                    <a:gs pos="30000">
                      <a:srgbClr val="000000"/>
                    </a:gs>
                  </a:gsLst>
                  <a:lin ang="5400000" scaled="0"/>
                </a:gradFill>
                <a:latin typeface="Segoe UI Light"/>
              </a:rPr>
              <a:t> OLTP, etc.</a:t>
            </a:r>
          </a:p>
        </p:txBody>
      </p:sp>
      <p:sp>
        <p:nvSpPr>
          <p:cNvPr id="22" name="Rectangle 21"/>
          <p:cNvSpPr/>
          <p:nvPr/>
        </p:nvSpPr>
        <p:spPr>
          <a:xfrm>
            <a:off x="2847756" y="3477972"/>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a:gradFill>
                  <a:gsLst>
                    <a:gs pos="2917">
                      <a:srgbClr val="000000"/>
                    </a:gs>
                    <a:gs pos="30000">
                      <a:srgbClr val="000000"/>
                    </a:gs>
                  </a:gsLst>
                  <a:lin ang="5400000" scaled="0"/>
                </a:gradFill>
                <a:latin typeface="Segoe UI Light"/>
              </a:rPr>
              <a:t>El </a:t>
            </a:r>
            <a:r>
              <a:rPr lang="en-US" sz="1632" b="1" dirty="0" err="1">
                <a:gradFill>
                  <a:gsLst>
                    <a:gs pos="2917">
                      <a:srgbClr val="000000"/>
                    </a:gs>
                    <a:gs pos="30000">
                      <a:srgbClr val="000000"/>
                    </a:gs>
                  </a:gsLst>
                  <a:lin ang="5400000" scaled="0"/>
                </a:gradFill>
                <a:latin typeface="Segoe UI Light"/>
              </a:rPr>
              <a:t>cliente</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necesita</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recursos</a:t>
            </a:r>
            <a:r>
              <a:rPr lang="en-US" sz="1632" b="1" dirty="0">
                <a:gradFill>
                  <a:gsLst>
                    <a:gs pos="2917">
                      <a:srgbClr val="000000"/>
                    </a:gs>
                    <a:gs pos="30000">
                      <a:srgbClr val="000000"/>
                    </a:gs>
                  </a:gsLst>
                  <a:lin ang="5400000" scaled="0"/>
                </a:gradFill>
                <a:latin typeface="Segoe UI Light"/>
              </a:rPr>
              <a:t> de IT para </a:t>
            </a:r>
            <a:r>
              <a:rPr lang="en-US" sz="1632" b="1" dirty="0" err="1">
                <a:gradFill>
                  <a:gsLst>
                    <a:gs pos="2917">
                      <a:srgbClr val="000000"/>
                    </a:gs>
                    <a:gs pos="30000">
                      <a:srgbClr val="000000"/>
                    </a:gs>
                  </a:gsLst>
                  <a:lin ang="5400000" scaled="0"/>
                </a:gradFill>
                <a:latin typeface="Segoe UI Light"/>
              </a:rPr>
              <a:t>soporte</a:t>
            </a:r>
            <a:r>
              <a:rPr lang="en-US" sz="1632" b="1" dirty="0">
                <a:gradFill>
                  <a:gsLst>
                    <a:gs pos="2917">
                      <a:srgbClr val="000000"/>
                    </a:gs>
                    <a:gs pos="30000">
                      <a:srgbClr val="000000"/>
                    </a:gs>
                  </a:gsLst>
                  <a:lin ang="5400000" scaled="0"/>
                </a:gradFill>
                <a:latin typeface="Segoe UI Light"/>
              </a:rPr>
              <a:t> y </a:t>
            </a:r>
            <a:r>
              <a:rPr lang="en-US" sz="1632" b="1" dirty="0" err="1">
                <a:gradFill>
                  <a:gsLst>
                    <a:gs pos="2917">
                      <a:srgbClr val="000000"/>
                    </a:gs>
                    <a:gs pos="30000">
                      <a:srgbClr val="000000"/>
                    </a:gs>
                  </a:gsLst>
                  <a:lin ang="5400000" scaled="0"/>
                </a:gradFill>
                <a:latin typeface="Segoe UI Light"/>
              </a:rPr>
              <a:t>mantenimiento</a:t>
            </a:r>
            <a:r>
              <a:rPr lang="en-US" sz="1632" b="1" dirty="0">
                <a:gradFill>
                  <a:gsLst>
                    <a:gs pos="2917">
                      <a:srgbClr val="000000"/>
                    </a:gs>
                    <a:gs pos="30000">
                      <a:srgbClr val="000000"/>
                    </a:gs>
                  </a:gsLst>
                  <a:lin ang="5400000" scaled="0"/>
                </a:gradFill>
                <a:latin typeface="Segoe UI Light"/>
              </a:rPr>
              <a:t>.</a:t>
            </a:r>
            <a:endParaRPr lang="en-US" sz="1632" b="1" dirty="0">
              <a:solidFill>
                <a:srgbClr val="FFFFFF"/>
              </a:solidFill>
              <a:latin typeface="Segoe UI Light"/>
            </a:endParaRPr>
          </a:p>
        </p:txBody>
      </p:sp>
      <p:sp>
        <p:nvSpPr>
          <p:cNvPr id="23" name="Rectangle 22"/>
          <p:cNvSpPr/>
          <p:nvPr/>
        </p:nvSpPr>
        <p:spPr>
          <a:xfrm>
            <a:off x="423477" y="3477972"/>
            <a:ext cx="2324258" cy="84059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err="1">
                <a:solidFill>
                  <a:srgbClr val="FFFFFF"/>
                </a:solidFill>
                <a:latin typeface="Segoe UI Light"/>
              </a:rPr>
              <a:t>Recursos</a:t>
            </a:r>
            <a:endParaRPr lang="en-US" sz="2448" dirty="0">
              <a:solidFill>
                <a:srgbClr val="FFFFFF"/>
              </a:solidFill>
              <a:latin typeface="Segoe UI Light"/>
            </a:endParaRPr>
          </a:p>
        </p:txBody>
      </p:sp>
      <p:sp>
        <p:nvSpPr>
          <p:cNvPr id="24" name="Rectangle 23"/>
          <p:cNvSpPr/>
          <p:nvPr/>
        </p:nvSpPr>
        <p:spPr>
          <a:xfrm>
            <a:off x="7093131" y="3477972"/>
            <a:ext cx="4145353" cy="8405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a:gradFill>
                  <a:gsLst>
                    <a:gs pos="2917">
                      <a:srgbClr val="000000"/>
                    </a:gs>
                    <a:gs pos="30000">
                      <a:srgbClr val="000000"/>
                    </a:gs>
                  </a:gsLst>
                  <a:lin ang="5400000" scaled="0"/>
                </a:gradFill>
                <a:latin typeface="Segoe UI Light"/>
              </a:rPr>
              <a:t>El </a:t>
            </a:r>
            <a:r>
              <a:rPr lang="en-US" sz="1632" b="1" dirty="0" err="1">
                <a:gradFill>
                  <a:gsLst>
                    <a:gs pos="2917">
                      <a:srgbClr val="000000"/>
                    </a:gs>
                    <a:gs pos="30000">
                      <a:srgbClr val="000000"/>
                    </a:gs>
                  </a:gsLst>
                  <a:lin ang="5400000" scaled="0"/>
                </a:gradFill>
                <a:latin typeface="Segoe UI Light"/>
              </a:rPr>
              <a:t>cliente</a:t>
            </a:r>
            <a:r>
              <a:rPr lang="en-US" sz="1632" b="1" dirty="0">
                <a:gradFill>
                  <a:gsLst>
                    <a:gs pos="2917">
                      <a:srgbClr val="000000"/>
                    </a:gs>
                    <a:gs pos="30000">
                      <a:srgbClr val="000000"/>
                    </a:gs>
                  </a:gsLst>
                  <a:lin ang="5400000" scaled="0"/>
                </a:gradFill>
                <a:latin typeface="Segoe UI Light"/>
              </a:rPr>
              <a:t> no </a:t>
            </a:r>
            <a:r>
              <a:rPr lang="en-US" sz="1632" b="1" dirty="0" err="1">
                <a:gradFill>
                  <a:gsLst>
                    <a:gs pos="2917">
                      <a:srgbClr val="000000"/>
                    </a:gs>
                    <a:gs pos="30000">
                      <a:srgbClr val="000000"/>
                    </a:gs>
                  </a:gsLst>
                  <a:lin ang="5400000" scaled="0"/>
                </a:gradFill>
                <a:latin typeface="Segoe UI Light"/>
              </a:rPr>
              <a:t>necesita</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añadir</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recursos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adicionales</a:t>
            </a:r>
            <a:r>
              <a:rPr lang="en-US" sz="1632" b="1" dirty="0">
                <a:gradFill>
                  <a:gsLst>
                    <a:gs pos="2917">
                      <a:srgbClr val="000000"/>
                    </a:gs>
                    <a:gs pos="30000">
                      <a:srgbClr val="000000"/>
                    </a:gs>
                  </a:gsLst>
                  <a:lin ang="5400000" scaled="0"/>
                </a:gradFill>
                <a:latin typeface="Segoe UI Light"/>
              </a:rPr>
              <a:t> de IT para </a:t>
            </a:r>
            <a:r>
              <a:rPr lang="en-US" sz="1632" b="1" dirty="0" err="1">
                <a:gradFill>
                  <a:gsLst>
                    <a:gs pos="2917">
                      <a:srgbClr val="000000"/>
                    </a:gs>
                    <a:gs pos="30000">
                      <a:srgbClr val="000000"/>
                    </a:gs>
                  </a:gsLst>
                  <a:lin ang="5400000" scaled="0"/>
                </a:gradFill>
                <a:latin typeface="Segoe UI Light"/>
              </a:rPr>
              <a:t>soporte</a:t>
            </a:r>
            <a:r>
              <a:rPr lang="en-US" sz="1632" b="1" dirty="0">
                <a:gradFill>
                  <a:gsLst>
                    <a:gs pos="2917">
                      <a:srgbClr val="000000"/>
                    </a:gs>
                    <a:gs pos="30000">
                      <a:srgbClr val="000000"/>
                    </a:gs>
                  </a:gsLst>
                  <a:lin ang="5400000" scaled="0"/>
                </a:gradFill>
                <a:latin typeface="Segoe UI Light"/>
              </a:rPr>
              <a:t> y </a:t>
            </a:r>
            <a:r>
              <a:rPr lang="en-US" sz="1632" b="1" dirty="0" err="1">
                <a:gradFill>
                  <a:gsLst>
                    <a:gs pos="2917">
                      <a:srgbClr val="000000"/>
                    </a:gs>
                    <a:gs pos="30000">
                      <a:srgbClr val="000000"/>
                    </a:gs>
                  </a:gsLst>
                  <a:lin ang="5400000" scaled="0"/>
                </a:gradFill>
                <a:latin typeface="Segoe UI Light"/>
              </a:rPr>
              <a:t>mantenimiento</a:t>
            </a:r>
            <a:r>
              <a:rPr lang="en-US" sz="1632" b="1" dirty="0">
                <a:gradFill>
                  <a:gsLst>
                    <a:gs pos="2917">
                      <a:srgbClr val="000000"/>
                    </a:gs>
                    <a:gs pos="30000">
                      <a:srgbClr val="000000"/>
                    </a:gs>
                  </a:gsLst>
                  <a:lin ang="5400000" scaled="0"/>
                </a:gradFill>
                <a:latin typeface="Segoe UI Light"/>
              </a:rPr>
              <a:t>.</a:t>
            </a:r>
            <a:endParaRPr lang="en-US" sz="1632" b="1" dirty="0">
              <a:solidFill>
                <a:srgbClr val="FFFFFF"/>
              </a:solidFill>
              <a:latin typeface="Segoe UI Light"/>
            </a:endParaRPr>
          </a:p>
        </p:txBody>
      </p:sp>
    </p:spTree>
    <p:extLst>
      <p:ext uri="{BB962C8B-B14F-4D97-AF65-F5344CB8AC3E}">
        <p14:creationId xmlns:p14="http://schemas.microsoft.com/office/powerpoint/2010/main" val="105198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750" fill="hold"/>
                                        <p:tgtEl>
                                          <p:spTgt spid="5"/>
                                        </p:tgtEl>
                                        <p:attrNameLst>
                                          <p:attrName>ppt_x</p:attrName>
                                        </p:attrNameLst>
                                      </p:cBhvr>
                                      <p:tavLst>
                                        <p:tav tm="0">
                                          <p:val>
                                            <p:strVal val="0-#ppt_w/2"/>
                                          </p:val>
                                        </p:tav>
                                        <p:tav tm="100000">
                                          <p:val>
                                            <p:strVal val="#ppt_x"/>
                                          </p:val>
                                        </p:tav>
                                      </p:tavLst>
                                    </p:anim>
                                    <p:anim calcmode="lin" valueType="num">
                                      <p:cBhvr additive="base">
                                        <p:cTn id="22" dur="7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decel="10000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0-#ppt_w/2"/>
                                          </p:val>
                                        </p:tav>
                                        <p:tav tm="100000">
                                          <p:val>
                                            <p:strVal val="#ppt_x"/>
                                          </p:val>
                                        </p:tav>
                                      </p:tavLst>
                                    </p:anim>
                                    <p:anim calcmode="lin" valueType="num">
                                      <p:cBhvr additive="base">
                                        <p:cTn id="27" dur="75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0-#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decel="10000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0-#ppt_w/2"/>
                                          </p:val>
                                        </p:tav>
                                        <p:tav tm="100000">
                                          <p:val>
                                            <p:strVal val="#ppt_x"/>
                                          </p:val>
                                        </p:tav>
                                      </p:tavLst>
                                    </p:anim>
                                    <p:anim calcmode="lin" valueType="num">
                                      <p:cBhvr additive="base">
                                        <p:cTn id="36" dur="75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2" presetClass="entr" presetSubtype="8" decel="10000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750" fill="hold"/>
                                        <p:tgtEl>
                                          <p:spTgt spid="24"/>
                                        </p:tgtEl>
                                        <p:attrNameLst>
                                          <p:attrName>ppt_x</p:attrName>
                                        </p:attrNameLst>
                                      </p:cBhvr>
                                      <p:tavLst>
                                        <p:tav tm="0">
                                          <p:val>
                                            <p:strVal val="0-#ppt_w/2"/>
                                          </p:val>
                                        </p:tav>
                                        <p:tav tm="100000">
                                          <p:val>
                                            <p:strVal val="#ppt_x"/>
                                          </p:val>
                                        </p:tav>
                                      </p:tavLst>
                                    </p:anim>
                                    <p:anim calcmode="lin" valueType="num">
                                      <p:cBhvr additive="base">
                                        <p:cTn id="41" dur="750" fill="hold"/>
                                        <p:tgtEl>
                                          <p:spTgt spid="24"/>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0-#ppt_w/2"/>
                                          </p:val>
                                        </p:tav>
                                        <p:tav tm="100000">
                                          <p:val>
                                            <p:strVal val="#ppt_x"/>
                                          </p:val>
                                        </p:tav>
                                      </p:tavLst>
                                    </p:anim>
                                    <p:anim calcmode="lin" valueType="num">
                                      <p:cBhvr additive="base">
                                        <p:cTn id="45" dur="500" fill="hold"/>
                                        <p:tgtEl>
                                          <p:spTgt spid="20"/>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decel="10000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750" fill="hold"/>
                                        <p:tgtEl>
                                          <p:spTgt spid="19"/>
                                        </p:tgtEl>
                                        <p:attrNameLst>
                                          <p:attrName>ppt_x</p:attrName>
                                        </p:attrNameLst>
                                      </p:cBhvr>
                                      <p:tavLst>
                                        <p:tav tm="0">
                                          <p:val>
                                            <p:strVal val="0-#ppt_w/2"/>
                                          </p:val>
                                        </p:tav>
                                        <p:tav tm="100000">
                                          <p:val>
                                            <p:strVal val="#ppt_x"/>
                                          </p:val>
                                        </p:tav>
                                      </p:tavLst>
                                    </p:anim>
                                    <p:anim calcmode="lin" valueType="num">
                                      <p:cBhvr additive="base">
                                        <p:cTn id="50" dur="750" fill="hold"/>
                                        <p:tgtEl>
                                          <p:spTgt spid="19"/>
                                        </p:tgtEl>
                                        <p:attrNameLst>
                                          <p:attrName>ppt_y</p:attrName>
                                        </p:attrNameLst>
                                      </p:cBhvr>
                                      <p:tavLst>
                                        <p:tav tm="0">
                                          <p:val>
                                            <p:strVal val="#ppt_y"/>
                                          </p:val>
                                        </p:tav>
                                        <p:tav tm="100000">
                                          <p:val>
                                            <p:strVal val="#ppt_y"/>
                                          </p:val>
                                        </p:tav>
                                      </p:tavLst>
                                    </p:anim>
                                  </p:childTnLst>
                                </p:cTn>
                              </p:par>
                            </p:childTnLst>
                          </p:cTn>
                        </p:par>
                        <p:par>
                          <p:cTn id="51" fill="hold">
                            <p:stCondLst>
                              <p:cond delay="5250"/>
                            </p:stCondLst>
                            <p:childTnLst>
                              <p:par>
                                <p:cTn id="52" presetID="2" presetClass="entr" presetSubtype="8" decel="10000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750" fill="hold"/>
                                        <p:tgtEl>
                                          <p:spTgt spid="21"/>
                                        </p:tgtEl>
                                        <p:attrNameLst>
                                          <p:attrName>ppt_x</p:attrName>
                                        </p:attrNameLst>
                                      </p:cBhvr>
                                      <p:tavLst>
                                        <p:tav tm="0">
                                          <p:val>
                                            <p:strVal val="0-#ppt_w/2"/>
                                          </p:val>
                                        </p:tav>
                                        <p:tav tm="100000">
                                          <p:val>
                                            <p:strVal val="#ppt_x"/>
                                          </p:val>
                                        </p:tav>
                                      </p:tavLst>
                                    </p:anim>
                                    <p:anim calcmode="lin" valueType="num">
                                      <p:cBhvr additive="base">
                                        <p:cTn id="55"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9" grpId="0" animBg="1"/>
      <p:bldP spid="20" grpId="0" animBg="1"/>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SQL Server </a:t>
            </a:r>
            <a:r>
              <a:rPr lang="en-US" dirty="0" err="1"/>
              <a:t>en</a:t>
            </a:r>
            <a:r>
              <a:rPr lang="en-US" dirty="0"/>
              <a:t> Azure VM - ¿</a:t>
            </a:r>
            <a:r>
              <a:rPr lang="en-US" dirty="0" err="1"/>
              <a:t>Qué</a:t>
            </a:r>
            <a:r>
              <a:rPr lang="en-US" dirty="0"/>
              <a:t> </a:t>
            </a:r>
            <a:r>
              <a:rPr lang="en-US" dirty="0" err="1"/>
              <a:t>modelos</a:t>
            </a:r>
            <a:r>
              <a:rPr lang="en-US" dirty="0"/>
              <a:t> </a:t>
            </a:r>
            <a:r>
              <a:rPr lang="en-US" dirty="0" err="1"/>
              <a:t>tenemos</a:t>
            </a:r>
            <a:r>
              <a:rPr lang="en-US" dirty="0"/>
              <a:t>?</a:t>
            </a:r>
            <a:endParaRPr lang="en-GB" dirty="0"/>
          </a:p>
        </p:txBody>
      </p:sp>
      <p:sp>
        <p:nvSpPr>
          <p:cNvPr id="4" name="Chevron 3"/>
          <p:cNvSpPr/>
          <p:nvPr/>
        </p:nvSpPr>
        <p:spPr bwMode="auto">
          <a:xfrm>
            <a:off x="2418434" y="3158690"/>
            <a:ext cx="1280297" cy="149951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5088" tIns="47544" rIns="95088" bIns="47544" numCol="1" rtlCol="0" anchor="ctr" anchorCtr="0" compatLnSpc="1">
            <a:prstTxWarp prst="textNoShape">
              <a:avLst/>
            </a:prstTxWarp>
          </a:bodyPr>
          <a:lstStyle/>
          <a:p>
            <a:pPr algn="ctr" defTabSz="950557"/>
            <a:endParaRPr lang="en-US" sz="2496" dirty="0">
              <a:gradFill>
                <a:gsLst>
                  <a:gs pos="0">
                    <a:srgbClr val="FFFFFF"/>
                  </a:gs>
                  <a:gs pos="100000">
                    <a:srgbClr val="FFFFFF"/>
                  </a:gs>
                </a:gsLst>
                <a:lin ang="5400000" scaled="0"/>
              </a:gradFill>
            </a:endParaRPr>
          </a:p>
        </p:txBody>
      </p:sp>
      <p:sp>
        <p:nvSpPr>
          <p:cNvPr id="5" name="Rectangle 4"/>
          <p:cNvSpPr/>
          <p:nvPr/>
        </p:nvSpPr>
        <p:spPr bwMode="auto">
          <a:xfrm>
            <a:off x="448798" y="1704056"/>
            <a:ext cx="1874391" cy="1874391"/>
          </a:xfrm>
          <a:prstGeom prst="rect">
            <a:avLst/>
          </a:prstGeom>
          <a:solidFill>
            <a:schemeClr val="accent3"/>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2"/>
          </a:fillRef>
          <a:effectRef idx="1">
            <a:schemeClr val="accent2"/>
          </a:effectRef>
          <a:fontRef idx="minor">
            <a:schemeClr val="lt1"/>
          </a:fontRef>
        </p:style>
        <p:txBody>
          <a:bodyPr vert="horz" wrap="square" lIns="95088" tIns="47544" rIns="95088" bIns="47544" numCol="1" rtlCol="0" anchor="ctr" anchorCtr="0" compatLnSpc="1">
            <a:prstTxWarp prst="textNoShape">
              <a:avLst/>
            </a:prstTxWarp>
          </a:bodyPr>
          <a:lstStyle/>
          <a:p>
            <a:pPr algn="ctr" defTabSz="950557"/>
            <a:r>
              <a:rPr lang="en-US" sz="2496" dirty="0">
                <a:gradFill>
                  <a:gsLst>
                    <a:gs pos="0">
                      <a:srgbClr val="FFFFFF"/>
                    </a:gs>
                    <a:gs pos="100000">
                      <a:srgbClr val="FFFFFF"/>
                    </a:gs>
                  </a:gsLst>
                  <a:lin ang="5400000" scaled="0"/>
                </a:gradFill>
              </a:rPr>
              <a:t>Microsoft </a:t>
            </a:r>
            <a:r>
              <a:rPr lang="en-US" sz="2496" dirty="0" err="1">
                <a:gradFill>
                  <a:gsLst>
                    <a:gs pos="0">
                      <a:srgbClr val="FFFFFF"/>
                    </a:gs>
                    <a:gs pos="100000">
                      <a:srgbClr val="FFFFFF"/>
                    </a:gs>
                  </a:gsLst>
                  <a:lin ang="5400000" scaled="0"/>
                </a:gradFill>
              </a:rPr>
              <a:t>Licencia</a:t>
            </a:r>
            <a:endParaRPr lang="en-US" sz="2496" dirty="0">
              <a:gradFill>
                <a:gsLst>
                  <a:gs pos="0">
                    <a:srgbClr val="FFFFFF"/>
                  </a:gs>
                  <a:gs pos="100000">
                    <a:srgbClr val="FFFFFF"/>
                  </a:gs>
                </a:gsLst>
                <a:lin ang="5400000" scaled="0"/>
              </a:gradFill>
            </a:endParaRPr>
          </a:p>
        </p:txBody>
      </p:sp>
      <p:sp>
        <p:nvSpPr>
          <p:cNvPr id="6" name="Rectangle 5"/>
          <p:cNvSpPr/>
          <p:nvPr/>
        </p:nvSpPr>
        <p:spPr bwMode="auto">
          <a:xfrm>
            <a:off x="448798" y="3988371"/>
            <a:ext cx="1874391" cy="1874391"/>
          </a:xfrm>
          <a:prstGeom prst="rect">
            <a:avLst/>
          </a:prstGeom>
          <a:solidFill>
            <a:srgbClr val="00B294"/>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2"/>
          </a:fillRef>
          <a:effectRef idx="1">
            <a:schemeClr val="accent2"/>
          </a:effectRef>
          <a:fontRef idx="minor">
            <a:schemeClr val="lt1"/>
          </a:fontRef>
        </p:style>
        <p:txBody>
          <a:bodyPr vert="horz" wrap="square" lIns="95088" tIns="47544" rIns="95088" bIns="47544" numCol="1" rtlCol="0" anchor="ctr" anchorCtr="0" compatLnSpc="1">
            <a:prstTxWarp prst="textNoShape">
              <a:avLst/>
            </a:prstTxWarp>
          </a:bodyPr>
          <a:lstStyle/>
          <a:p>
            <a:pPr algn="ctr" defTabSz="950557"/>
            <a:r>
              <a:rPr lang="en-US" sz="2496" dirty="0" err="1">
                <a:gradFill>
                  <a:gsLst>
                    <a:gs pos="0">
                      <a:srgbClr val="FFFFFF"/>
                    </a:gs>
                    <a:gs pos="100000">
                      <a:srgbClr val="FFFFFF"/>
                    </a:gs>
                  </a:gsLst>
                  <a:lin ang="5400000" scaled="0"/>
                </a:gradFill>
              </a:rPr>
              <a:t>Tu</a:t>
            </a:r>
            <a:r>
              <a:rPr lang="en-US" sz="2496" dirty="0">
                <a:gradFill>
                  <a:gsLst>
                    <a:gs pos="0">
                      <a:srgbClr val="FFFFFF"/>
                    </a:gs>
                    <a:gs pos="100000">
                      <a:srgbClr val="FFFFFF"/>
                    </a:gs>
                  </a:gsLst>
                  <a:lin ang="5400000" scaled="0"/>
                </a:gradFill>
              </a:rPr>
              <a:t> </a:t>
            </a:r>
            <a:r>
              <a:rPr lang="en-US" sz="2496" dirty="0" err="1">
                <a:gradFill>
                  <a:gsLst>
                    <a:gs pos="0">
                      <a:srgbClr val="FFFFFF"/>
                    </a:gs>
                    <a:gs pos="100000">
                      <a:srgbClr val="FFFFFF"/>
                    </a:gs>
                  </a:gsLst>
                  <a:lin ang="5400000" scaled="0"/>
                </a:gradFill>
              </a:rPr>
              <a:t>licencia</a:t>
            </a:r>
            <a:endParaRPr lang="en-US" sz="2496"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2"/>
          <a:stretch>
            <a:fillRect/>
          </a:stretch>
        </p:blipFill>
        <p:spPr>
          <a:xfrm>
            <a:off x="3793976" y="2155742"/>
            <a:ext cx="2206373" cy="3048591"/>
          </a:xfrm>
          <a:prstGeom prst="rect">
            <a:avLst/>
          </a:prstGeom>
        </p:spPr>
      </p:pic>
      <p:pic>
        <p:nvPicPr>
          <p:cNvPr id="8" name="Picture 7"/>
          <p:cNvPicPr>
            <a:picLocks noChangeAspect="1"/>
          </p:cNvPicPr>
          <p:nvPr/>
        </p:nvPicPr>
        <p:blipFill>
          <a:blip r:embed="rId3"/>
          <a:stretch>
            <a:fillRect/>
          </a:stretch>
        </p:blipFill>
        <p:spPr>
          <a:xfrm>
            <a:off x="6190839" y="2155742"/>
            <a:ext cx="2853102" cy="2988561"/>
          </a:xfrm>
          <a:prstGeom prst="rect">
            <a:avLst/>
          </a:prstGeom>
        </p:spPr>
      </p:pic>
      <p:pic>
        <p:nvPicPr>
          <p:cNvPr id="9" name="Picture 8"/>
          <p:cNvPicPr>
            <a:picLocks noChangeAspect="1"/>
          </p:cNvPicPr>
          <p:nvPr/>
        </p:nvPicPr>
        <p:blipFill>
          <a:blip r:embed="rId4"/>
          <a:stretch>
            <a:fillRect/>
          </a:stretch>
        </p:blipFill>
        <p:spPr>
          <a:xfrm>
            <a:off x="9234431" y="1449263"/>
            <a:ext cx="1822926" cy="3900671"/>
          </a:xfrm>
          <a:prstGeom prst="rect">
            <a:avLst/>
          </a:prstGeom>
        </p:spPr>
      </p:pic>
    </p:spTree>
    <p:extLst>
      <p:ext uri="{BB962C8B-B14F-4D97-AF65-F5344CB8AC3E}">
        <p14:creationId xmlns:p14="http://schemas.microsoft.com/office/powerpoint/2010/main" val="227764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p:tgtEl>
                                          <p:spTgt spid="4"/>
                                        </p:tgtEl>
                                        <p:attrNameLst>
                                          <p:attrName>ppt_x</p:attrName>
                                        </p:attrNameLst>
                                      </p:cBhvr>
                                      <p:tavLst>
                                        <p:tav tm="0">
                                          <p:val>
                                            <p:strVal val="#ppt_x-#ppt_w*1.125000"/>
                                          </p:val>
                                        </p:tav>
                                        <p:tav tm="100000">
                                          <p:val>
                                            <p:strVal val="#ppt_x"/>
                                          </p:val>
                                        </p:tav>
                                      </p:tavLst>
                                    </p:anim>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DB - ¿</a:t>
            </a:r>
            <a:r>
              <a:rPr lang="en-US" dirty="0" err="1"/>
              <a:t>Qué</a:t>
            </a:r>
            <a:r>
              <a:rPr lang="en-US" dirty="0"/>
              <a:t> </a:t>
            </a:r>
            <a:r>
              <a:rPr lang="en-US" dirty="0" err="1"/>
              <a:t>modelos</a:t>
            </a:r>
            <a:r>
              <a:rPr lang="en-US" dirty="0"/>
              <a:t> </a:t>
            </a:r>
            <a:r>
              <a:rPr lang="en-US" dirty="0" err="1"/>
              <a:t>tenemos</a:t>
            </a:r>
            <a:r>
              <a:rPr lang="en-US" dirty="0"/>
              <a:t>? </a:t>
            </a:r>
            <a:endParaRPr lang="en-GB" dirty="0"/>
          </a:p>
        </p:txBody>
      </p:sp>
      <p:pic>
        <p:nvPicPr>
          <p:cNvPr id="4" name="Picture 3"/>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27143" y="1397092"/>
            <a:ext cx="12132750" cy="464092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24784" y="8924024"/>
            <a:ext cx="1357347" cy="290762"/>
          </a:xfrm>
          <a:prstGeom prst="rect">
            <a:avLst/>
          </a:prstGeom>
        </p:spPr>
      </p:pic>
      <p:pic>
        <p:nvPicPr>
          <p:cNvPr id="9" name="Picture 8"/>
          <p:cNvPicPr>
            <a:picLocks noChangeAspect="1"/>
          </p:cNvPicPr>
          <p:nvPr/>
        </p:nvPicPr>
        <p:blipFill>
          <a:blip r:embed="rId4"/>
          <a:stretch>
            <a:fillRect/>
          </a:stretch>
        </p:blipFill>
        <p:spPr>
          <a:xfrm>
            <a:off x="3007910" y="1418804"/>
            <a:ext cx="979957" cy="13381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510" y="1641042"/>
            <a:ext cx="933391" cy="93339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974" y="3357911"/>
            <a:ext cx="933391" cy="93339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046" y="4391153"/>
            <a:ext cx="933391" cy="93339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631" y="5368399"/>
            <a:ext cx="933391" cy="933391"/>
          </a:xfrm>
          <a:prstGeom prst="rect">
            <a:avLst/>
          </a:prstGeom>
        </p:spPr>
      </p:pic>
      <p:pic>
        <p:nvPicPr>
          <p:cNvPr id="14" name="Picture 13"/>
          <p:cNvPicPr>
            <a:picLocks noChangeAspect="1"/>
          </p:cNvPicPr>
          <p:nvPr/>
        </p:nvPicPr>
        <p:blipFill>
          <a:blip r:embed="rId4"/>
          <a:stretch>
            <a:fillRect/>
          </a:stretch>
        </p:blipFill>
        <p:spPr>
          <a:xfrm>
            <a:off x="2686456" y="4220133"/>
            <a:ext cx="979957" cy="1338128"/>
          </a:xfrm>
          <a:prstGeom prst="rect">
            <a:avLst/>
          </a:prstGeom>
        </p:spPr>
      </p:pic>
      <p:cxnSp>
        <p:nvCxnSpPr>
          <p:cNvPr id="16" name="Straight Arrow Connector 15"/>
          <p:cNvCxnSpPr>
            <a:endCxn id="9" idx="1"/>
          </p:cNvCxnSpPr>
          <p:nvPr/>
        </p:nvCxnSpPr>
        <p:spPr>
          <a:xfrm flipV="1">
            <a:off x="1675469" y="2087867"/>
            <a:ext cx="1332443" cy="1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03034" y="2079267"/>
            <a:ext cx="11086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04774" y="4086828"/>
            <a:ext cx="1057900" cy="576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704774" y="5205542"/>
            <a:ext cx="1086147" cy="901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725493" y="5002243"/>
            <a:ext cx="1131144" cy="121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560071" y="4874370"/>
            <a:ext cx="897298" cy="18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434815" y="1808940"/>
            <a:ext cx="1847618" cy="885732"/>
          </a:xfrm>
          <a:prstGeom prst="rect">
            <a:avLst/>
          </a:prstGeom>
          <a:noFill/>
        </p:spPr>
        <p:txBody>
          <a:bodyPr wrap="square" lIns="100904" tIns="50452" rIns="100904" bIns="50452" rtlCol="0">
            <a:spAutoFit/>
          </a:bodyPr>
          <a:lstStyle/>
          <a:p>
            <a:r>
              <a:rPr lang="en-US" sz="2497" dirty="0" err="1">
                <a:solidFill>
                  <a:schemeClr val="bg2">
                    <a:lumMod val="10000"/>
                  </a:schemeClr>
                </a:solidFill>
                <a:cs typeface="Calibri" pitchFamily="34" charset="0"/>
              </a:rPr>
              <a:t>Única</a:t>
            </a:r>
            <a:r>
              <a:rPr lang="en-US" sz="2497" dirty="0">
                <a:solidFill>
                  <a:schemeClr val="bg2">
                    <a:lumMod val="10000"/>
                  </a:schemeClr>
                </a:solidFill>
                <a:cs typeface="Calibri" pitchFamily="34" charset="0"/>
              </a:rPr>
              <a:t> Base de </a:t>
            </a:r>
            <a:r>
              <a:rPr lang="en-US" sz="2497" dirty="0" err="1">
                <a:solidFill>
                  <a:schemeClr val="bg2">
                    <a:lumMod val="10000"/>
                  </a:schemeClr>
                </a:solidFill>
                <a:cs typeface="Calibri" pitchFamily="34" charset="0"/>
              </a:rPr>
              <a:t>datos</a:t>
            </a:r>
            <a:endParaRPr lang="en-US" sz="2497" dirty="0">
              <a:solidFill>
                <a:schemeClr val="bg2">
                  <a:lumMod val="10000"/>
                </a:schemeClr>
              </a:solidFill>
              <a:cs typeface="Calibri" pitchFamily="34" charset="0"/>
            </a:endParaRPr>
          </a:p>
        </p:txBody>
      </p:sp>
      <p:sp>
        <p:nvSpPr>
          <p:cNvPr id="35" name="TextBox 34"/>
          <p:cNvSpPr txBox="1"/>
          <p:nvPr/>
        </p:nvSpPr>
        <p:spPr>
          <a:xfrm rot="16200000">
            <a:off x="-1006952" y="4633440"/>
            <a:ext cx="3042069" cy="885732"/>
          </a:xfrm>
          <a:prstGeom prst="rect">
            <a:avLst/>
          </a:prstGeom>
          <a:noFill/>
        </p:spPr>
        <p:txBody>
          <a:bodyPr wrap="square" lIns="100904" tIns="50452" rIns="100904" bIns="50452" rtlCol="0">
            <a:spAutoFit/>
          </a:bodyPr>
          <a:lstStyle/>
          <a:p>
            <a:pPr algn="ctr"/>
            <a:r>
              <a:rPr lang="en-US" sz="2497" dirty="0">
                <a:solidFill>
                  <a:schemeClr val="bg2">
                    <a:lumMod val="10000"/>
                  </a:schemeClr>
                </a:solidFill>
                <a:cs typeface="Calibri" pitchFamily="34" charset="0"/>
              </a:rPr>
              <a:t>Elastic Pool Database</a:t>
            </a:r>
          </a:p>
        </p:txBody>
      </p:sp>
      <p:grpSp>
        <p:nvGrpSpPr>
          <p:cNvPr id="37" name="Group 36"/>
          <p:cNvGrpSpPr/>
          <p:nvPr/>
        </p:nvGrpSpPr>
        <p:grpSpPr>
          <a:xfrm>
            <a:off x="5081023" y="1720488"/>
            <a:ext cx="414376" cy="633472"/>
            <a:chOff x="11312677" y="4385379"/>
            <a:chExt cx="420734" cy="643192"/>
          </a:xfrm>
        </p:grpSpPr>
        <p:sp>
          <p:nvSpPr>
            <p:cNvPr id="38" name="Rectangle 37"/>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39" name="Freeform 38"/>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0" name="Freeform 39"/>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1" name="Freeform 40"/>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2" name="Freeform 41"/>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3" name="Freeform 42"/>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4" name="Oval 43"/>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5" name="Oval 44"/>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6" name="Oval 45"/>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7" name="Oval 46"/>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48" name="Oval 47"/>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grpSp>
      <p:grpSp>
        <p:nvGrpSpPr>
          <p:cNvPr id="49" name="Group 48"/>
          <p:cNvGrpSpPr/>
          <p:nvPr/>
        </p:nvGrpSpPr>
        <p:grpSpPr>
          <a:xfrm>
            <a:off x="4519847" y="4759570"/>
            <a:ext cx="414376" cy="633472"/>
            <a:chOff x="11312677" y="4385379"/>
            <a:chExt cx="420734" cy="643192"/>
          </a:xfrm>
        </p:grpSpPr>
        <p:sp>
          <p:nvSpPr>
            <p:cNvPr id="50" name="Rectangle 49"/>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1" name="Freeform 50"/>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2" name="Freeform 51"/>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3" name="Freeform 52"/>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4" name="Freeform 53"/>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5" name="Freeform 54"/>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6" name="Oval 55"/>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7" name="Oval 56"/>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8" name="Oval 57"/>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59" name="Oval 58"/>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sp>
          <p:nvSpPr>
            <p:cNvPr id="60" name="Oval 59"/>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6822" tIns="63412" rIns="126822" bIns="6341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97" kern="0" dirty="0">
                <a:solidFill>
                  <a:srgbClr val="505050"/>
                </a:solidFill>
              </a:endParaRPr>
            </a:p>
          </p:txBody>
        </p:sp>
      </p:grpSp>
      <p:sp>
        <p:nvSpPr>
          <p:cNvPr id="169" name="TextBox 168"/>
          <p:cNvSpPr txBox="1"/>
          <p:nvPr/>
        </p:nvSpPr>
        <p:spPr>
          <a:xfrm>
            <a:off x="6197302" y="1903861"/>
            <a:ext cx="2586712" cy="531866"/>
          </a:xfrm>
          <a:prstGeom prst="rect">
            <a:avLst/>
          </a:prstGeom>
          <a:noFill/>
          <a:ln>
            <a:solidFill>
              <a:schemeClr val="bg2">
                <a:lumMod val="75000"/>
              </a:schemeClr>
            </a:solidFill>
          </a:ln>
        </p:spPr>
        <p:txBody>
          <a:bodyPr wrap="square" lIns="186519" tIns="149214" rIns="186519" bIns="149214" rtlCol="0">
            <a:spAutoFit/>
          </a:bodyPr>
          <a:lstStyle/>
          <a:p>
            <a:pPr>
              <a:lnSpc>
                <a:spcPct val="90000"/>
              </a:lnSpc>
              <a:spcAft>
                <a:spcPts val="624"/>
              </a:spcAft>
            </a:pPr>
            <a:r>
              <a:rPr lang="en-US" sz="1664" dirty="0" err="1">
                <a:gradFill>
                  <a:gsLst>
                    <a:gs pos="2917">
                      <a:schemeClr val="tx1"/>
                    </a:gs>
                    <a:gs pos="30000">
                      <a:schemeClr val="tx1"/>
                    </a:gs>
                  </a:gsLst>
                  <a:lin ang="5400000" scaled="0"/>
                </a:gradFill>
              </a:rPr>
              <a:t>Carga</a:t>
            </a:r>
            <a:r>
              <a:rPr lang="en-US" sz="1664" dirty="0">
                <a:gradFill>
                  <a:gsLst>
                    <a:gs pos="2917">
                      <a:schemeClr val="tx1"/>
                    </a:gs>
                    <a:gs pos="30000">
                      <a:schemeClr val="tx1"/>
                    </a:gs>
                  </a:gsLst>
                  <a:lin ang="5400000" scaled="0"/>
                </a:gradFill>
              </a:rPr>
              <a:t> </a:t>
            </a:r>
            <a:r>
              <a:rPr lang="en-US" sz="1664" dirty="0" err="1">
                <a:gradFill>
                  <a:gsLst>
                    <a:gs pos="2917">
                      <a:schemeClr val="tx1"/>
                    </a:gs>
                    <a:gs pos="30000">
                      <a:schemeClr val="tx1"/>
                    </a:gs>
                  </a:gsLst>
                  <a:lin ang="5400000" scaled="0"/>
                </a:gradFill>
              </a:rPr>
              <a:t>ligera</a:t>
            </a:r>
            <a:r>
              <a:rPr lang="en-US" sz="1664" dirty="0">
                <a:gradFill>
                  <a:gsLst>
                    <a:gs pos="2917">
                      <a:schemeClr val="tx1"/>
                    </a:gs>
                    <a:gs pos="30000">
                      <a:schemeClr val="tx1"/>
                    </a:gs>
                  </a:gsLst>
                  <a:lin ang="5400000" scaled="0"/>
                </a:gradFill>
              </a:rPr>
              <a:t> de </a:t>
            </a:r>
            <a:r>
              <a:rPr lang="en-US" sz="1664" dirty="0" err="1">
                <a:gradFill>
                  <a:gsLst>
                    <a:gs pos="2917">
                      <a:schemeClr val="tx1"/>
                    </a:gs>
                    <a:gs pos="30000">
                      <a:schemeClr val="tx1"/>
                    </a:gs>
                  </a:gsLst>
                  <a:lin ang="5400000" scaled="0"/>
                </a:gradFill>
              </a:rPr>
              <a:t>trabajo</a:t>
            </a:r>
            <a:endParaRPr lang="en-US" sz="1664" dirty="0">
              <a:gradFill>
                <a:gsLst>
                  <a:gs pos="2917">
                    <a:schemeClr val="tx1"/>
                  </a:gs>
                  <a:gs pos="30000">
                    <a:schemeClr val="tx1"/>
                  </a:gs>
                </a:gsLst>
                <a:lin ang="5400000" scaled="0"/>
              </a:gradFill>
            </a:endParaRPr>
          </a:p>
        </p:txBody>
      </p:sp>
      <p:sp>
        <p:nvSpPr>
          <p:cNvPr id="170" name="Rectangle 169"/>
          <p:cNvSpPr/>
          <p:nvPr/>
        </p:nvSpPr>
        <p:spPr bwMode="auto">
          <a:xfrm>
            <a:off x="6231660" y="4205377"/>
            <a:ext cx="2586712" cy="43431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713" rIns="91426" bIns="45713" numCol="1" spcCol="0" rtlCol="0" fromWordArt="0" anchor="t" anchorCtr="0" forceAA="0" compatLnSpc="1">
            <a:prstTxWarp prst="textNoShape">
              <a:avLst/>
            </a:prstTxWarp>
            <a:noAutofit/>
          </a:bodyPr>
          <a:lstStyle/>
          <a:p>
            <a:pPr defTabSz="1624074" fontAlgn="base">
              <a:defRPr/>
            </a:pPr>
            <a:r>
              <a:rPr lang="en-US" sz="1836" kern="0" dirty="0">
                <a:ln>
                  <a:solidFill>
                    <a:srgbClr val="FFFFFF">
                      <a:alpha val="0"/>
                    </a:srgbClr>
                  </a:solidFill>
                </a:ln>
                <a:solidFill>
                  <a:srgbClr val="FFFFFF"/>
                </a:solidFill>
                <a:latin typeface="+mj-lt"/>
              </a:rPr>
              <a:t>Premium</a:t>
            </a:r>
            <a:endParaRPr lang="en-US" sz="1836" i="1" kern="0" dirty="0">
              <a:ln>
                <a:solidFill>
                  <a:srgbClr val="FFFFFF">
                    <a:alpha val="0"/>
                  </a:srgbClr>
                </a:solidFill>
              </a:ln>
              <a:solidFill>
                <a:srgbClr val="FFFFFF"/>
              </a:solidFill>
              <a:latin typeface="+mj-lt"/>
            </a:endParaRPr>
          </a:p>
        </p:txBody>
      </p:sp>
      <p:sp>
        <p:nvSpPr>
          <p:cNvPr id="171" name="Rectangle 170"/>
          <p:cNvSpPr/>
          <p:nvPr/>
        </p:nvSpPr>
        <p:spPr bwMode="auto">
          <a:xfrm>
            <a:off x="6197302" y="1445859"/>
            <a:ext cx="2586712" cy="43431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713" rIns="91426" bIns="45713" numCol="1" spcCol="0" rtlCol="0" fromWordArt="0" anchor="t" anchorCtr="0" forceAA="0" compatLnSpc="1">
            <a:prstTxWarp prst="textNoShape">
              <a:avLst/>
            </a:prstTxWarp>
            <a:noAutofit/>
          </a:bodyPr>
          <a:lstStyle/>
          <a:p>
            <a:pPr defTabSz="1624074" fontAlgn="base">
              <a:defRPr/>
            </a:pPr>
            <a:r>
              <a:rPr lang="en-US" sz="1836" kern="0" dirty="0">
                <a:ln>
                  <a:solidFill>
                    <a:srgbClr val="FFFFFF">
                      <a:alpha val="0"/>
                    </a:srgbClr>
                  </a:solidFill>
                </a:ln>
                <a:solidFill>
                  <a:srgbClr val="FFFFFF"/>
                </a:solidFill>
                <a:latin typeface="+mj-lt"/>
              </a:rPr>
              <a:t>Basic</a:t>
            </a:r>
          </a:p>
        </p:txBody>
      </p:sp>
      <p:sp>
        <p:nvSpPr>
          <p:cNvPr id="172" name="Rectangle 171"/>
          <p:cNvSpPr/>
          <p:nvPr/>
        </p:nvSpPr>
        <p:spPr bwMode="auto">
          <a:xfrm>
            <a:off x="6218237" y="2564706"/>
            <a:ext cx="2600135" cy="434319"/>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45713" rIns="91426" bIns="45713" numCol="1" spcCol="0" rtlCol="0" fromWordArt="0" anchor="t" anchorCtr="0" forceAA="0" compatLnSpc="1">
            <a:prstTxWarp prst="textNoShape">
              <a:avLst/>
            </a:prstTxWarp>
            <a:noAutofit/>
          </a:bodyPr>
          <a:lstStyle/>
          <a:p>
            <a:pPr defTabSz="1624074" fontAlgn="base">
              <a:defRPr/>
            </a:pPr>
            <a:r>
              <a:rPr lang="en-US" sz="1836" kern="0" dirty="0">
                <a:ln>
                  <a:solidFill>
                    <a:srgbClr val="FFFFFF">
                      <a:alpha val="0"/>
                    </a:srgbClr>
                  </a:solidFill>
                </a:ln>
                <a:solidFill>
                  <a:srgbClr val="FFFFFF"/>
                </a:solidFill>
                <a:latin typeface="+mj-lt"/>
              </a:rPr>
              <a:t>Standard</a:t>
            </a:r>
          </a:p>
        </p:txBody>
      </p:sp>
      <p:sp>
        <p:nvSpPr>
          <p:cNvPr id="173" name="TextBox 172"/>
          <p:cNvSpPr txBox="1"/>
          <p:nvPr/>
        </p:nvSpPr>
        <p:spPr>
          <a:xfrm>
            <a:off x="6231133" y="2997165"/>
            <a:ext cx="2587239" cy="762366"/>
          </a:xfrm>
          <a:prstGeom prst="rect">
            <a:avLst/>
          </a:prstGeom>
          <a:noFill/>
          <a:ln>
            <a:solidFill>
              <a:schemeClr val="bg2">
                <a:lumMod val="75000"/>
              </a:schemeClr>
            </a:solidFill>
          </a:ln>
        </p:spPr>
        <p:txBody>
          <a:bodyPr wrap="square" lIns="186519" tIns="149214" rIns="186519" bIns="149214" rtlCol="0">
            <a:spAutoFit/>
          </a:bodyPr>
          <a:lstStyle/>
          <a:p>
            <a:pPr>
              <a:lnSpc>
                <a:spcPct val="90000"/>
              </a:lnSpc>
              <a:spcAft>
                <a:spcPts val="624"/>
              </a:spcAft>
            </a:pPr>
            <a:r>
              <a:rPr lang="en-US" sz="1664" dirty="0" err="1">
                <a:gradFill>
                  <a:gsLst>
                    <a:gs pos="2917">
                      <a:schemeClr val="tx1"/>
                    </a:gs>
                    <a:gs pos="30000">
                      <a:schemeClr val="tx1"/>
                    </a:gs>
                  </a:gsLst>
                  <a:lin ang="5400000" scaled="0"/>
                </a:gradFill>
              </a:rPr>
              <a:t>Propio</a:t>
            </a:r>
            <a:r>
              <a:rPr lang="en-US" sz="1664" dirty="0">
                <a:gradFill>
                  <a:gsLst>
                    <a:gs pos="2917">
                      <a:schemeClr val="tx1"/>
                    </a:gs>
                    <a:gs pos="30000">
                      <a:schemeClr val="tx1"/>
                    </a:gs>
                  </a:gsLst>
                  <a:lin ang="5400000" scaled="0"/>
                </a:gradFill>
              </a:rPr>
              <a:t> para las </a:t>
            </a:r>
            <a:r>
              <a:rPr lang="en-US" sz="1664" dirty="0" err="1">
                <a:gradFill>
                  <a:gsLst>
                    <a:gs pos="2917">
                      <a:schemeClr val="tx1"/>
                    </a:gs>
                    <a:gs pos="30000">
                      <a:schemeClr val="tx1"/>
                    </a:gs>
                  </a:gsLst>
                  <a:lin ang="5400000" scaled="0"/>
                </a:gradFill>
              </a:rPr>
              <a:t>actuales</a:t>
            </a:r>
            <a:r>
              <a:rPr lang="en-US" sz="1664" dirty="0">
                <a:gradFill>
                  <a:gsLst>
                    <a:gs pos="2917">
                      <a:schemeClr val="tx1"/>
                    </a:gs>
                    <a:gs pos="30000">
                      <a:schemeClr val="tx1"/>
                    </a:gs>
                  </a:gsLst>
                  <a:lin ang="5400000" scaled="0"/>
                </a:gradFill>
              </a:rPr>
              <a:t> </a:t>
            </a:r>
            <a:r>
              <a:rPr lang="en-US" sz="1664" dirty="0" err="1">
                <a:gradFill>
                  <a:gsLst>
                    <a:gs pos="2917">
                      <a:schemeClr val="tx1"/>
                    </a:gs>
                    <a:gs pos="30000">
                      <a:schemeClr val="tx1"/>
                    </a:gs>
                  </a:gsLst>
                  <a:lin ang="5400000" scaled="0"/>
                </a:gradFill>
              </a:rPr>
              <a:t>aplicaciones</a:t>
            </a:r>
            <a:r>
              <a:rPr lang="en-US" sz="1664" dirty="0">
                <a:gradFill>
                  <a:gsLst>
                    <a:gs pos="2917">
                      <a:schemeClr val="tx1"/>
                    </a:gs>
                    <a:gs pos="30000">
                      <a:schemeClr val="tx1"/>
                    </a:gs>
                  </a:gsLst>
                  <a:lin ang="5400000" scaled="0"/>
                </a:gradFill>
              </a:rPr>
              <a:t> </a:t>
            </a:r>
            <a:r>
              <a:rPr lang="en-US" sz="1664" dirty="0" err="1">
                <a:gradFill>
                  <a:gsLst>
                    <a:gs pos="2917">
                      <a:schemeClr val="tx1"/>
                    </a:gs>
                    <a:gs pos="30000">
                      <a:schemeClr val="tx1"/>
                    </a:gs>
                  </a:gsLst>
                  <a:lin ang="5400000" scaled="0"/>
                </a:gradFill>
              </a:rPr>
              <a:t>modernas</a:t>
            </a:r>
            <a:endParaRPr lang="en-US" sz="1664" dirty="0">
              <a:gradFill>
                <a:gsLst>
                  <a:gs pos="2917">
                    <a:schemeClr val="tx1"/>
                  </a:gs>
                  <a:gs pos="30000">
                    <a:schemeClr val="tx1"/>
                  </a:gs>
                </a:gsLst>
                <a:lin ang="5400000" scaled="0"/>
              </a:gradFill>
            </a:endParaRPr>
          </a:p>
        </p:txBody>
      </p:sp>
      <p:sp>
        <p:nvSpPr>
          <p:cNvPr id="174" name="TextBox 173"/>
          <p:cNvSpPr txBox="1"/>
          <p:nvPr/>
        </p:nvSpPr>
        <p:spPr>
          <a:xfrm>
            <a:off x="6231660" y="4651054"/>
            <a:ext cx="2586712" cy="771545"/>
          </a:xfrm>
          <a:prstGeom prst="rect">
            <a:avLst/>
          </a:prstGeom>
          <a:noFill/>
          <a:ln>
            <a:solidFill>
              <a:schemeClr val="bg2">
                <a:lumMod val="75000"/>
              </a:schemeClr>
            </a:solidFill>
          </a:ln>
        </p:spPr>
        <p:txBody>
          <a:bodyPr wrap="square" lIns="186519" tIns="149214" rIns="186519" bIns="149214" rtlCol="0">
            <a:spAutoFit/>
          </a:bodyPr>
          <a:lstStyle/>
          <a:p>
            <a:pPr defTabSz="932608">
              <a:lnSpc>
                <a:spcPct val="90000"/>
              </a:lnSpc>
              <a:spcAft>
                <a:spcPts val="612"/>
              </a:spcAft>
            </a:pPr>
            <a:r>
              <a:rPr lang="en-US" sz="1664" dirty="0">
                <a:gradFill>
                  <a:gsLst>
                    <a:gs pos="2917">
                      <a:schemeClr val="tx1"/>
                    </a:gs>
                    <a:gs pos="30000">
                      <a:schemeClr val="tx1"/>
                    </a:gs>
                  </a:gsLst>
                  <a:lin ang="5400000" scaled="0"/>
                </a:gradFill>
              </a:rPr>
              <a:t>Base de </a:t>
            </a:r>
            <a:r>
              <a:rPr lang="en-US" sz="1664" dirty="0" err="1">
                <a:gradFill>
                  <a:gsLst>
                    <a:gs pos="2917">
                      <a:schemeClr val="tx1"/>
                    </a:gs>
                    <a:gs pos="30000">
                      <a:schemeClr val="tx1"/>
                    </a:gs>
                  </a:gsLst>
                  <a:lin ang="5400000" scaled="0"/>
                </a:gradFill>
              </a:rPr>
              <a:t>datos</a:t>
            </a:r>
            <a:r>
              <a:rPr lang="en-US" sz="1664" dirty="0">
                <a:gradFill>
                  <a:gsLst>
                    <a:gs pos="2917">
                      <a:schemeClr val="tx1"/>
                    </a:gs>
                    <a:gs pos="30000">
                      <a:schemeClr val="tx1"/>
                    </a:gs>
                  </a:gsLst>
                  <a:lin ang="5400000" scaled="0"/>
                </a:gradFill>
              </a:rPr>
              <a:t> de mission </a:t>
            </a:r>
            <a:r>
              <a:rPr lang="en-US" sz="1664" dirty="0" err="1">
                <a:gradFill>
                  <a:gsLst>
                    <a:gs pos="2917">
                      <a:schemeClr val="tx1"/>
                    </a:gs>
                    <a:gs pos="30000">
                      <a:schemeClr val="tx1"/>
                    </a:gs>
                  </a:gsLst>
                  <a:lin ang="5400000" scaled="0"/>
                </a:gradFill>
              </a:rPr>
              <a:t>crítica</a:t>
            </a:r>
            <a:endParaRPr lang="en-US" sz="1836" kern="0" dirty="0">
              <a:gradFill>
                <a:gsLst>
                  <a:gs pos="2917">
                    <a:schemeClr val="tx1"/>
                  </a:gs>
                  <a:gs pos="30000">
                    <a:schemeClr val="tx1"/>
                  </a:gs>
                </a:gsLst>
                <a:lin ang="5400000" scaled="0"/>
              </a:gradFill>
              <a:latin typeface="+mj-lt"/>
            </a:endParaRPr>
          </a:p>
        </p:txBody>
      </p:sp>
      <p:sp>
        <p:nvSpPr>
          <p:cNvPr id="176" name="TextBox 175"/>
          <p:cNvSpPr txBox="1"/>
          <p:nvPr/>
        </p:nvSpPr>
        <p:spPr>
          <a:xfrm>
            <a:off x="8806181" y="1535101"/>
            <a:ext cx="2767575" cy="555579"/>
          </a:xfrm>
          <a:prstGeom prst="rect">
            <a:avLst/>
          </a:prstGeom>
          <a:noFill/>
        </p:spPr>
        <p:txBody>
          <a:bodyPr wrap="square" lIns="186519" tIns="149214" rIns="186519" bIns="149214" rtlCol="0">
            <a:spAutoFit/>
          </a:bodyPr>
          <a:lstStyle/>
          <a:p>
            <a:pPr defTabSz="932608">
              <a:lnSpc>
                <a:spcPct val="90000"/>
              </a:lnSpc>
              <a:spcAft>
                <a:spcPts val="612"/>
              </a:spcAft>
            </a:pPr>
            <a:r>
              <a:rPr lang="en-US" sz="1836" kern="0" dirty="0">
                <a:solidFill>
                  <a:schemeClr val="tx2">
                    <a:lumMod val="75000"/>
                  </a:schemeClr>
                </a:solidFill>
                <a:latin typeface="+mj-lt"/>
              </a:rPr>
              <a:t>Basic — 5 DTU</a:t>
            </a:r>
          </a:p>
        </p:txBody>
      </p:sp>
      <p:sp>
        <p:nvSpPr>
          <p:cNvPr id="3" name="Rectangle 2"/>
          <p:cNvSpPr/>
          <p:nvPr/>
        </p:nvSpPr>
        <p:spPr>
          <a:xfrm>
            <a:off x="8969405" y="2562845"/>
            <a:ext cx="3190487" cy="1366788"/>
          </a:xfrm>
          <a:prstGeom prst="rect">
            <a:avLst/>
          </a:prstGeom>
        </p:spPr>
        <p:txBody>
          <a:bodyPr>
            <a:spAutoFit/>
          </a:bodyPr>
          <a:lstStyle/>
          <a:p>
            <a:pPr defTabSz="932608">
              <a:lnSpc>
                <a:spcPct val="90000"/>
              </a:lnSpc>
              <a:spcAft>
                <a:spcPts val="612"/>
              </a:spcAft>
            </a:pPr>
            <a:r>
              <a:rPr lang="en-US" sz="1836" kern="0" dirty="0">
                <a:solidFill>
                  <a:schemeClr val="tx2">
                    <a:lumMod val="75000"/>
                  </a:schemeClr>
                </a:solidFill>
              </a:rPr>
              <a:t>S0 — 10 DTU</a:t>
            </a:r>
          </a:p>
          <a:p>
            <a:pPr defTabSz="932608">
              <a:lnSpc>
                <a:spcPct val="90000"/>
              </a:lnSpc>
              <a:spcAft>
                <a:spcPts val="612"/>
              </a:spcAft>
            </a:pPr>
            <a:r>
              <a:rPr lang="en-US" sz="1836" kern="0" dirty="0">
                <a:solidFill>
                  <a:schemeClr val="tx2">
                    <a:lumMod val="75000"/>
                  </a:schemeClr>
                </a:solidFill>
              </a:rPr>
              <a:t>S1 — 20 DTU</a:t>
            </a:r>
          </a:p>
          <a:p>
            <a:pPr defTabSz="932608">
              <a:lnSpc>
                <a:spcPct val="90000"/>
              </a:lnSpc>
              <a:spcAft>
                <a:spcPts val="612"/>
              </a:spcAft>
            </a:pPr>
            <a:r>
              <a:rPr lang="en-US" sz="1836" kern="0" dirty="0">
                <a:solidFill>
                  <a:schemeClr val="tx2">
                    <a:lumMod val="75000"/>
                  </a:schemeClr>
                </a:solidFill>
              </a:rPr>
              <a:t>S2 — 50 DTU</a:t>
            </a:r>
          </a:p>
          <a:p>
            <a:pPr defTabSz="932608">
              <a:lnSpc>
                <a:spcPct val="90000"/>
              </a:lnSpc>
              <a:spcAft>
                <a:spcPts val="612"/>
              </a:spcAft>
            </a:pPr>
            <a:r>
              <a:rPr lang="en-US" sz="1836" kern="0" dirty="0">
                <a:solidFill>
                  <a:schemeClr val="tx2">
                    <a:lumMod val="75000"/>
                  </a:schemeClr>
                </a:solidFill>
              </a:rPr>
              <a:t>S3 — 100 DTU</a:t>
            </a:r>
            <a:endParaRPr lang="en-US" sz="1836" dirty="0"/>
          </a:p>
        </p:txBody>
      </p:sp>
      <p:sp>
        <p:nvSpPr>
          <p:cNvPr id="179" name="Rectangle 178"/>
          <p:cNvSpPr/>
          <p:nvPr/>
        </p:nvSpPr>
        <p:spPr>
          <a:xfrm>
            <a:off x="8893730" y="4126210"/>
            <a:ext cx="2760076" cy="2042335"/>
          </a:xfrm>
          <a:prstGeom prst="rect">
            <a:avLst/>
          </a:prstGeom>
        </p:spPr>
        <p:txBody>
          <a:bodyPr wrap="square">
            <a:spAutoFit/>
          </a:bodyPr>
          <a:lstStyle/>
          <a:p>
            <a:pPr marL="113337" defTabSz="932608">
              <a:lnSpc>
                <a:spcPct val="90000"/>
              </a:lnSpc>
              <a:spcAft>
                <a:spcPts val="612"/>
              </a:spcAft>
            </a:pPr>
            <a:r>
              <a:rPr lang="en-US" sz="1836" kern="0" dirty="0">
                <a:solidFill>
                  <a:schemeClr val="tx2">
                    <a:lumMod val="75000"/>
                  </a:schemeClr>
                </a:solidFill>
              </a:rPr>
              <a:t>P1 — 125 DTU</a:t>
            </a:r>
          </a:p>
          <a:p>
            <a:pPr marL="113337" defTabSz="932608">
              <a:lnSpc>
                <a:spcPct val="90000"/>
              </a:lnSpc>
              <a:spcAft>
                <a:spcPts val="612"/>
              </a:spcAft>
            </a:pPr>
            <a:r>
              <a:rPr lang="en-US" sz="1836" kern="0" dirty="0">
                <a:solidFill>
                  <a:schemeClr val="tx2">
                    <a:lumMod val="75000"/>
                  </a:schemeClr>
                </a:solidFill>
              </a:rPr>
              <a:t>P2 — 250 DTU</a:t>
            </a:r>
          </a:p>
          <a:p>
            <a:pPr marL="113337" defTabSz="932608">
              <a:lnSpc>
                <a:spcPct val="90000"/>
              </a:lnSpc>
              <a:spcAft>
                <a:spcPts val="612"/>
              </a:spcAft>
            </a:pPr>
            <a:r>
              <a:rPr lang="en-US" sz="1836" kern="0" dirty="0">
                <a:solidFill>
                  <a:schemeClr val="tx2">
                    <a:lumMod val="75000"/>
                  </a:schemeClr>
                </a:solidFill>
              </a:rPr>
              <a:t>P4 — 500 DTU</a:t>
            </a:r>
          </a:p>
          <a:p>
            <a:pPr marL="113337" defTabSz="932608">
              <a:lnSpc>
                <a:spcPct val="90000"/>
              </a:lnSpc>
              <a:spcAft>
                <a:spcPts val="612"/>
              </a:spcAft>
            </a:pPr>
            <a:r>
              <a:rPr lang="en-US" sz="1836" kern="0" dirty="0">
                <a:solidFill>
                  <a:schemeClr val="tx2">
                    <a:lumMod val="75000"/>
                  </a:schemeClr>
                </a:solidFill>
              </a:rPr>
              <a:t>P6 — 1,000 DTU</a:t>
            </a:r>
          </a:p>
          <a:p>
            <a:pPr defTabSz="932608">
              <a:lnSpc>
                <a:spcPct val="90000"/>
              </a:lnSpc>
              <a:spcAft>
                <a:spcPts val="612"/>
              </a:spcAft>
            </a:pPr>
            <a:r>
              <a:rPr lang="en-US" sz="1836" kern="0" dirty="0">
                <a:solidFill>
                  <a:schemeClr val="tx2">
                    <a:lumMod val="75000"/>
                  </a:schemeClr>
                </a:solidFill>
              </a:rPr>
              <a:t>P11 — 1,750 DTU</a:t>
            </a:r>
          </a:p>
          <a:p>
            <a:pPr defTabSz="932608">
              <a:lnSpc>
                <a:spcPct val="90000"/>
              </a:lnSpc>
              <a:spcAft>
                <a:spcPts val="612"/>
              </a:spcAft>
            </a:pPr>
            <a:r>
              <a:rPr lang="en-US" sz="1836" kern="0" dirty="0">
                <a:solidFill>
                  <a:schemeClr val="tx2">
                    <a:lumMod val="75000"/>
                  </a:schemeClr>
                </a:solidFill>
              </a:rPr>
              <a:t>P15 – 4,000 DTU</a:t>
            </a:r>
            <a:endParaRPr lang="en-US" sz="1836" dirty="0"/>
          </a:p>
        </p:txBody>
      </p:sp>
    </p:spTree>
    <p:extLst>
      <p:ext uri="{BB962C8B-B14F-4D97-AF65-F5344CB8AC3E}">
        <p14:creationId xmlns:p14="http://schemas.microsoft.com/office/powerpoint/2010/main" val="417564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500"/>
                                        <p:tgtEl>
                                          <p:spTgt spid="17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169" grpId="0" animBg="1"/>
      <p:bldP spid="170" grpId="0" animBg="1"/>
      <p:bldP spid="171" grpId="0" animBg="1"/>
      <p:bldP spid="172" grpId="0" animBg="1"/>
      <p:bldP spid="173" grpId="0" animBg="1"/>
      <p:bldP spid="174" grpId="0" animBg="1"/>
      <p:bldP spid="176" grpId="0"/>
      <p:bldP spid="3" grpId="0"/>
      <p:bldP spid="1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DB - ¿</a:t>
            </a:r>
            <a:r>
              <a:rPr lang="en-US" dirty="0" err="1"/>
              <a:t>Qué</a:t>
            </a:r>
            <a:r>
              <a:rPr lang="en-US" dirty="0"/>
              <a:t> </a:t>
            </a:r>
            <a:r>
              <a:rPr lang="en-US" dirty="0" err="1"/>
              <a:t>modelos</a:t>
            </a:r>
            <a:r>
              <a:rPr lang="en-US" dirty="0"/>
              <a:t> </a:t>
            </a:r>
            <a:r>
              <a:rPr lang="en-US" dirty="0" err="1"/>
              <a:t>tenemos</a:t>
            </a:r>
            <a:r>
              <a:rPr lang="en-US" dirty="0"/>
              <a:t>? </a:t>
            </a:r>
            <a:endParaRPr lang="en-GB" dirty="0"/>
          </a:p>
        </p:txBody>
      </p:sp>
      <p:pic>
        <p:nvPicPr>
          <p:cNvPr id="4" name="Picture 3"/>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27143" y="1397092"/>
            <a:ext cx="12132750" cy="464092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24784" y="8924024"/>
            <a:ext cx="1357347" cy="290762"/>
          </a:xfrm>
          <a:prstGeom prst="rect">
            <a:avLst/>
          </a:prstGeom>
        </p:spPr>
      </p:pic>
      <p:sp>
        <p:nvSpPr>
          <p:cNvPr id="178" name="Rectangle 177"/>
          <p:cNvSpPr/>
          <p:nvPr/>
        </p:nvSpPr>
        <p:spPr bwMode="auto">
          <a:xfrm>
            <a:off x="254681" y="1669784"/>
            <a:ext cx="5460156" cy="43432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5" tIns="45714" rIns="91425" bIns="45714" numCol="1" spcCol="0" rtlCol="0" fromWordArt="0" anchor="t" anchorCtr="0" forceAA="0" compatLnSpc="1">
            <a:prstTxWarp prst="textNoShape">
              <a:avLst/>
            </a:prstTxWarp>
            <a:noAutofit/>
          </a:bodyPr>
          <a:lstStyle/>
          <a:p>
            <a:pPr defTabSz="1624114" fontAlgn="base">
              <a:defRPr/>
            </a:pPr>
            <a:r>
              <a:rPr lang="en-US" sz="1837" kern="0" dirty="0">
                <a:ln>
                  <a:solidFill>
                    <a:srgbClr val="FFFFFF">
                      <a:alpha val="0"/>
                    </a:srgbClr>
                  </a:solidFill>
                </a:ln>
                <a:solidFill>
                  <a:srgbClr val="FFFFFF"/>
                </a:solidFill>
                <a:latin typeface="+mj-lt"/>
              </a:rPr>
              <a:t>SQL </a:t>
            </a:r>
            <a:r>
              <a:rPr lang="en-US" sz="1837" kern="0" dirty="0" err="1">
                <a:ln>
                  <a:solidFill>
                    <a:srgbClr val="FFFFFF">
                      <a:alpha val="0"/>
                    </a:srgbClr>
                  </a:solidFill>
                </a:ln>
                <a:solidFill>
                  <a:srgbClr val="FFFFFF"/>
                </a:solidFill>
                <a:latin typeface="+mj-lt"/>
              </a:rPr>
              <a:t>DataWarehouse</a:t>
            </a:r>
            <a:endParaRPr lang="en-US" sz="1837" kern="0" dirty="0">
              <a:ln>
                <a:solidFill>
                  <a:srgbClr val="FFFFFF">
                    <a:alpha val="0"/>
                  </a:srgbClr>
                </a:solidFill>
              </a:ln>
              <a:solidFill>
                <a:srgbClr val="FFFFFF"/>
              </a:solidFill>
              <a:latin typeface="+mj-lt"/>
            </a:endParaRPr>
          </a:p>
        </p:txBody>
      </p:sp>
      <p:sp>
        <p:nvSpPr>
          <p:cNvPr id="180" name="TextBox 179"/>
          <p:cNvSpPr txBox="1"/>
          <p:nvPr/>
        </p:nvSpPr>
        <p:spPr>
          <a:xfrm>
            <a:off x="254681" y="2150680"/>
            <a:ext cx="5460157" cy="3184678"/>
          </a:xfrm>
          <a:prstGeom prst="rect">
            <a:avLst/>
          </a:prstGeom>
          <a:noFill/>
          <a:ln>
            <a:solidFill>
              <a:schemeClr val="bg2">
                <a:lumMod val="75000"/>
              </a:schemeClr>
            </a:solidFill>
          </a:ln>
        </p:spPr>
        <p:txBody>
          <a:bodyPr wrap="square" lIns="186519" tIns="149214" rIns="186519" bIns="149214" rtlCol="0">
            <a:spAutoFit/>
          </a:bodyPr>
          <a:lstStyle/>
          <a:p>
            <a:pPr marL="297236" indent="-297236" defTabSz="932597">
              <a:buFont typeface="Arial" panose="020B0604020202020204" pitchFamily="34" charset="0"/>
              <a:buChar char="•"/>
              <a:defRPr/>
            </a:pPr>
            <a:r>
              <a:rPr lang="en-US" sz="1837" kern="0" dirty="0" err="1">
                <a:gradFill>
                  <a:gsLst>
                    <a:gs pos="2917">
                      <a:schemeClr val="tx1"/>
                    </a:gs>
                    <a:gs pos="30000">
                      <a:schemeClr val="tx1"/>
                    </a:gs>
                  </a:gsLst>
                  <a:lin ang="5400000" scaled="0"/>
                </a:gradFill>
                <a:latin typeface="+mj-lt"/>
              </a:rPr>
              <a:t>Medida</a:t>
            </a:r>
            <a:r>
              <a:rPr lang="en-US" sz="1837" kern="0" dirty="0">
                <a:gradFill>
                  <a:gsLst>
                    <a:gs pos="2917">
                      <a:schemeClr val="tx1"/>
                    </a:gs>
                    <a:gs pos="30000">
                      <a:schemeClr val="tx1"/>
                    </a:gs>
                  </a:gsLst>
                  <a:lin ang="5400000" scaled="0"/>
                </a:gradFill>
                <a:latin typeface="+mj-lt"/>
              </a:rPr>
              <a:t>: DWU</a:t>
            </a:r>
          </a:p>
          <a:p>
            <a:pPr marL="297236" indent="-297236" defTabSz="932597">
              <a:buFont typeface="Arial" panose="020B0604020202020204" pitchFamily="34" charset="0"/>
              <a:buChar char="•"/>
              <a:defRPr/>
            </a:pPr>
            <a:r>
              <a:rPr lang="en-US" sz="1837" kern="0" dirty="0" err="1">
                <a:gradFill>
                  <a:gsLst>
                    <a:gs pos="2917">
                      <a:schemeClr val="tx1"/>
                    </a:gs>
                    <a:gs pos="30000">
                      <a:schemeClr val="tx1"/>
                    </a:gs>
                  </a:gsLst>
                  <a:lin ang="5400000" scaled="0"/>
                </a:gradFill>
                <a:latin typeface="+mj-lt"/>
              </a:rPr>
              <a:t>Designado</a:t>
            </a:r>
            <a:r>
              <a:rPr lang="en-US" sz="1837" kern="0" dirty="0">
                <a:gradFill>
                  <a:gsLst>
                    <a:gs pos="2917">
                      <a:schemeClr val="tx1"/>
                    </a:gs>
                    <a:gs pos="30000">
                      <a:schemeClr val="tx1"/>
                    </a:gs>
                  </a:gsLst>
                  <a:lin ang="5400000" scaled="0"/>
                </a:gradFill>
                <a:latin typeface="+mj-lt"/>
              </a:rPr>
              <a:t> para </a:t>
            </a:r>
            <a:r>
              <a:rPr lang="en-US" sz="1837" kern="0" dirty="0" err="1">
                <a:gradFill>
                  <a:gsLst>
                    <a:gs pos="2917">
                      <a:schemeClr val="tx1"/>
                    </a:gs>
                    <a:gs pos="30000">
                      <a:schemeClr val="tx1"/>
                    </a:gs>
                  </a:gsLst>
                  <a:lin ang="5400000" scaled="0"/>
                </a:gradFill>
                <a:latin typeface="+mj-lt"/>
              </a:rPr>
              <a:t>manejar</a:t>
            </a:r>
            <a:r>
              <a:rPr lang="en-US" sz="1837" kern="0" dirty="0">
                <a:gradFill>
                  <a:gsLst>
                    <a:gs pos="2917">
                      <a:schemeClr val="tx1"/>
                    </a:gs>
                    <a:gs pos="30000">
                      <a:schemeClr val="tx1"/>
                    </a:gs>
                  </a:gsLst>
                  <a:lin ang="5400000" scaled="0"/>
                </a:gradFill>
                <a:latin typeface="+mj-lt"/>
              </a:rPr>
              <a:t> </a:t>
            </a:r>
            <a:r>
              <a:rPr lang="en-US" sz="1837" kern="0" dirty="0" err="1">
                <a:gradFill>
                  <a:gsLst>
                    <a:gs pos="2917">
                      <a:schemeClr val="tx1"/>
                    </a:gs>
                    <a:gs pos="30000">
                      <a:schemeClr val="tx1"/>
                    </a:gs>
                  </a:gsLst>
                  <a:lin ang="5400000" scaled="0"/>
                </a:gradFill>
                <a:latin typeface="+mj-lt"/>
              </a:rPr>
              <a:t>grandes</a:t>
            </a:r>
            <a:r>
              <a:rPr lang="en-US" sz="1837" kern="0" dirty="0">
                <a:gradFill>
                  <a:gsLst>
                    <a:gs pos="2917">
                      <a:schemeClr val="tx1"/>
                    </a:gs>
                    <a:gs pos="30000">
                      <a:schemeClr val="tx1"/>
                    </a:gs>
                  </a:gsLst>
                  <a:lin ang="5400000" scaled="0"/>
                </a:gradFill>
                <a:latin typeface="+mj-lt"/>
              </a:rPr>
              <a:t> </a:t>
            </a:r>
            <a:r>
              <a:rPr lang="en-US" sz="1837" kern="0" dirty="0" err="1">
                <a:gradFill>
                  <a:gsLst>
                    <a:gs pos="2917">
                      <a:schemeClr val="tx1"/>
                    </a:gs>
                    <a:gs pos="30000">
                      <a:schemeClr val="tx1"/>
                    </a:gs>
                  </a:gsLst>
                  <a:lin ang="5400000" scaled="0"/>
                </a:gradFill>
                <a:latin typeface="+mj-lt"/>
              </a:rPr>
              <a:t>cantidades</a:t>
            </a:r>
            <a:r>
              <a:rPr lang="en-US" sz="1837" kern="0" dirty="0">
                <a:gradFill>
                  <a:gsLst>
                    <a:gs pos="2917">
                      <a:schemeClr val="tx1"/>
                    </a:gs>
                    <a:gs pos="30000">
                      <a:schemeClr val="tx1"/>
                    </a:gs>
                  </a:gsLst>
                  <a:lin ang="5400000" scaled="0"/>
                </a:gradFill>
                <a:latin typeface="+mj-lt"/>
              </a:rPr>
              <a:t> de </a:t>
            </a:r>
            <a:r>
              <a:rPr lang="en-US" sz="1837" kern="0" dirty="0" err="1">
                <a:gradFill>
                  <a:gsLst>
                    <a:gs pos="2917">
                      <a:schemeClr val="tx1"/>
                    </a:gs>
                    <a:gs pos="30000">
                      <a:schemeClr val="tx1"/>
                    </a:gs>
                  </a:gsLst>
                  <a:lin ang="5400000" scaled="0"/>
                </a:gradFill>
                <a:latin typeface="+mj-lt"/>
              </a:rPr>
              <a:t>datos</a:t>
            </a:r>
            <a:r>
              <a:rPr lang="en-US" sz="1837" kern="0" dirty="0">
                <a:gradFill>
                  <a:gsLst>
                    <a:gs pos="2917">
                      <a:schemeClr val="tx1"/>
                    </a:gs>
                    <a:gs pos="30000">
                      <a:schemeClr val="tx1"/>
                    </a:gs>
                  </a:gsLst>
                  <a:lin ang="5400000" scaled="0"/>
                </a:gradFill>
                <a:latin typeface="+mj-lt"/>
              </a:rPr>
              <a:t> 10's a 100' of TB de </a:t>
            </a:r>
            <a:r>
              <a:rPr lang="en-US" sz="1837" kern="0" dirty="0" err="1">
                <a:gradFill>
                  <a:gsLst>
                    <a:gs pos="2917">
                      <a:schemeClr val="tx1"/>
                    </a:gs>
                    <a:gs pos="30000">
                      <a:schemeClr val="tx1"/>
                    </a:gs>
                  </a:gsLst>
                  <a:lin ang="5400000" scaled="0"/>
                </a:gradFill>
                <a:latin typeface="+mj-lt"/>
              </a:rPr>
              <a:t>datos</a:t>
            </a:r>
            <a:r>
              <a:rPr lang="en-US" sz="1837" kern="0" dirty="0">
                <a:gradFill>
                  <a:gsLst>
                    <a:gs pos="2917">
                      <a:schemeClr val="tx1"/>
                    </a:gs>
                    <a:gs pos="30000">
                      <a:schemeClr val="tx1"/>
                    </a:gs>
                  </a:gsLst>
                  <a:lin ang="5400000" scaled="0"/>
                </a:gradFill>
                <a:latin typeface="+mj-lt"/>
              </a:rPr>
              <a:t> (1PB uncompressed).</a:t>
            </a:r>
          </a:p>
          <a:p>
            <a:pPr marL="297236" indent="-297236" defTabSz="932597">
              <a:buFont typeface="Arial" panose="020B0604020202020204" pitchFamily="34" charset="0"/>
              <a:buChar char="•"/>
              <a:defRPr/>
            </a:pPr>
            <a:r>
              <a:rPr lang="en-US" sz="1837" kern="0" dirty="0" err="1">
                <a:gradFill>
                  <a:gsLst>
                    <a:gs pos="2917">
                      <a:schemeClr val="tx1"/>
                    </a:gs>
                    <a:gs pos="30000">
                      <a:schemeClr val="tx1"/>
                    </a:gs>
                  </a:gsLst>
                  <a:lin ang="5400000" scaled="0"/>
                </a:gradFill>
                <a:latin typeface="+mj-lt"/>
              </a:rPr>
              <a:t>Escalado</a:t>
            </a:r>
            <a:r>
              <a:rPr lang="en-US" sz="1837" kern="0" dirty="0">
                <a:gradFill>
                  <a:gsLst>
                    <a:gs pos="2917">
                      <a:schemeClr val="tx1"/>
                    </a:gs>
                    <a:gs pos="30000">
                      <a:schemeClr val="tx1"/>
                    </a:gs>
                  </a:gsLst>
                  <a:lin ang="5400000" scaled="0"/>
                </a:gradFill>
                <a:latin typeface="+mj-lt"/>
              </a:rPr>
              <a:t> </a:t>
            </a:r>
            <a:r>
              <a:rPr lang="en-US" sz="1837" kern="0" dirty="0" err="1">
                <a:gradFill>
                  <a:gsLst>
                    <a:gs pos="2917">
                      <a:schemeClr val="tx1"/>
                    </a:gs>
                    <a:gs pos="30000">
                      <a:schemeClr val="tx1"/>
                    </a:gs>
                  </a:gsLst>
                  <a:lin ang="5400000" scaled="0"/>
                </a:gradFill>
                <a:latin typeface="+mj-lt"/>
              </a:rPr>
              <a:t>en</a:t>
            </a:r>
            <a:r>
              <a:rPr lang="en-US" sz="1837" kern="0" dirty="0">
                <a:gradFill>
                  <a:gsLst>
                    <a:gs pos="2917">
                      <a:schemeClr val="tx1"/>
                    </a:gs>
                    <a:gs pos="30000">
                      <a:schemeClr val="tx1"/>
                    </a:gs>
                  </a:gsLst>
                  <a:lin ang="5400000" scaled="0"/>
                </a:gradFill>
                <a:latin typeface="+mj-lt"/>
              </a:rPr>
              <a:t> </a:t>
            </a:r>
            <a:r>
              <a:rPr lang="en-US" sz="1837" kern="0" dirty="0" err="1">
                <a:gradFill>
                  <a:gsLst>
                    <a:gs pos="2917">
                      <a:schemeClr val="tx1"/>
                    </a:gs>
                    <a:gs pos="30000">
                      <a:schemeClr val="tx1"/>
                    </a:gs>
                  </a:gsLst>
                  <a:lin ang="5400000" scaled="0"/>
                </a:gradFill>
                <a:latin typeface="+mj-lt"/>
              </a:rPr>
              <a:t>segundos</a:t>
            </a:r>
            <a:endParaRPr lang="en-US" sz="1837" kern="0" dirty="0">
              <a:gradFill>
                <a:gsLst>
                  <a:gs pos="2917">
                    <a:schemeClr val="tx1"/>
                  </a:gs>
                  <a:gs pos="30000">
                    <a:schemeClr val="tx1"/>
                  </a:gs>
                </a:gsLst>
                <a:lin ang="5400000" scaled="0"/>
              </a:gradFill>
              <a:latin typeface="+mj-lt"/>
            </a:endParaRPr>
          </a:p>
          <a:p>
            <a:pPr marL="297236" indent="-297236" defTabSz="932597">
              <a:buFont typeface="Arial" panose="020B0604020202020204" pitchFamily="34" charset="0"/>
              <a:buChar char="•"/>
              <a:defRPr/>
            </a:pPr>
            <a:r>
              <a:rPr lang="en-US" sz="1837" kern="0" dirty="0" err="1">
                <a:gradFill>
                  <a:gsLst>
                    <a:gs pos="2917">
                      <a:schemeClr val="tx1"/>
                    </a:gs>
                    <a:gs pos="30000">
                      <a:schemeClr val="tx1"/>
                    </a:gs>
                  </a:gsLst>
                  <a:lin ang="5400000" scaled="0"/>
                </a:gradFill>
                <a:latin typeface="+mj-lt"/>
              </a:rPr>
              <a:t>Integrado</a:t>
            </a:r>
            <a:r>
              <a:rPr lang="en-US" sz="1837" kern="0" dirty="0">
                <a:gradFill>
                  <a:gsLst>
                    <a:gs pos="2917">
                      <a:schemeClr val="tx1"/>
                    </a:gs>
                    <a:gs pos="30000">
                      <a:schemeClr val="tx1"/>
                    </a:gs>
                  </a:gsLst>
                  <a:lin ang="5400000" scaled="0"/>
                </a:gradFill>
                <a:latin typeface="+mj-lt"/>
              </a:rPr>
              <a:t> con </a:t>
            </a:r>
            <a:r>
              <a:rPr lang="en-US" sz="1837" kern="0" dirty="0" err="1">
                <a:gradFill>
                  <a:gsLst>
                    <a:gs pos="2917">
                      <a:schemeClr val="tx1"/>
                    </a:gs>
                    <a:gs pos="30000">
                      <a:schemeClr val="tx1"/>
                    </a:gs>
                  </a:gsLst>
                  <a:lin ang="5400000" scaled="0"/>
                </a:gradFill>
                <a:latin typeface="+mj-lt"/>
              </a:rPr>
              <a:t>familia</a:t>
            </a:r>
            <a:r>
              <a:rPr lang="en-US" sz="1837" kern="0" dirty="0">
                <a:gradFill>
                  <a:gsLst>
                    <a:gs pos="2917">
                      <a:schemeClr val="tx1"/>
                    </a:gs>
                    <a:gs pos="30000">
                      <a:schemeClr val="tx1"/>
                    </a:gs>
                  </a:gsLst>
                  <a:lin ang="5400000" scaled="0"/>
                </a:gradFill>
                <a:latin typeface="+mj-lt"/>
              </a:rPr>
              <a:t> Azure (ADF, HDInsight, SQL-IP, </a:t>
            </a:r>
            <a:r>
              <a:rPr lang="en-US" sz="1837" kern="0" dirty="0" err="1">
                <a:gradFill>
                  <a:gsLst>
                    <a:gs pos="2917">
                      <a:schemeClr val="tx1"/>
                    </a:gs>
                    <a:gs pos="30000">
                      <a:schemeClr val="tx1"/>
                    </a:gs>
                  </a:gsLst>
                  <a:lin ang="5400000" scaled="0"/>
                </a:gradFill>
                <a:latin typeface="+mj-lt"/>
              </a:rPr>
              <a:t>CLoudML</a:t>
            </a:r>
            <a:r>
              <a:rPr lang="en-US" sz="1837" kern="0" dirty="0">
                <a:gradFill>
                  <a:gsLst>
                    <a:gs pos="2917">
                      <a:schemeClr val="tx1"/>
                    </a:gs>
                    <a:gs pos="30000">
                      <a:schemeClr val="tx1"/>
                    </a:gs>
                  </a:gsLst>
                  <a:lin ang="5400000" scaled="0"/>
                </a:gradFill>
                <a:latin typeface="+mj-lt"/>
              </a:rPr>
              <a:t>)</a:t>
            </a:r>
          </a:p>
          <a:p>
            <a:pPr marL="297236" indent="-297236" defTabSz="932597">
              <a:buFont typeface="Arial" panose="020B0604020202020204" pitchFamily="34" charset="0"/>
              <a:buChar char="•"/>
              <a:defRPr/>
            </a:pPr>
            <a:r>
              <a:rPr lang="en-US" sz="1837" kern="0" dirty="0">
                <a:gradFill>
                  <a:gsLst>
                    <a:gs pos="2917">
                      <a:schemeClr val="tx1"/>
                    </a:gs>
                    <a:gs pos="30000">
                      <a:schemeClr val="tx1"/>
                    </a:gs>
                  </a:gsLst>
                  <a:lin ang="5400000" scaled="0"/>
                </a:gradFill>
                <a:latin typeface="+mj-lt"/>
              </a:rPr>
              <a:t>Clustered </a:t>
            </a:r>
            <a:r>
              <a:rPr lang="en-US" sz="1837" kern="0" dirty="0" err="1">
                <a:gradFill>
                  <a:gsLst>
                    <a:gs pos="2917">
                      <a:schemeClr val="tx1"/>
                    </a:gs>
                    <a:gs pos="30000">
                      <a:schemeClr val="tx1"/>
                    </a:gs>
                  </a:gsLst>
                  <a:lin ang="5400000" scaled="0"/>
                </a:gradFill>
                <a:latin typeface="+mj-lt"/>
              </a:rPr>
              <a:t>columnstore</a:t>
            </a:r>
            <a:r>
              <a:rPr lang="en-US" sz="1837" kern="0" dirty="0">
                <a:gradFill>
                  <a:gsLst>
                    <a:gs pos="2917">
                      <a:schemeClr val="tx1"/>
                    </a:gs>
                    <a:gs pos="30000">
                      <a:schemeClr val="tx1"/>
                    </a:gs>
                  </a:gsLst>
                  <a:lin ang="5400000" scaled="0"/>
                </a:gradFill>
                <a:latin typeface="+mj-lt"/>
              </a:rPr>
              <a:t>. </a:t>
            </a:r>
          </a:p>
          <a:p>
            <a:pPr marL="297236" indent="-297236" defTabSz="932597">
              <a:buFont typeface="Arial" panose="020B0604020202020204" pitchFamily="34" charset="0"/>
              <a:buChar char="•"/>
              <a:defRPr/>
            </a:pPr>
            <a:r>
              <a:rPr lang="en-US" sz="1837" kern="0" dirty="0">
                <a:gradFill>
                  <a:gsLst>
                    <a:gs pos="2917">
                      <a:schemeClr val="tx1"/>
                    </a:gs>
                    <a:gs pos="30000">
                      <a:schemeClr val="tx1"/>
                    </a:gs>
                  </a:gsLst>
                  <a:lin ang="5400000" scaled="0"/>
                </a:gradFill>
                <a:latin typeface="+mj-lt"/>
              </a:rPr>
              <a:t>Azure SQL Data Warehouse </a:t>
            </a:r>
            <a:r>
              <a:rPr lang="en-US" sz="1837" kern="0" dirty="0" err="1">
                <a:gradFill>
                  <a:gsLst>
                    <a:gs pos="2917">
                      <a:schemeClr val="tx1"/>
                    </a:gs>
                    <a:gs pos="30000">
                      <a:schemeClr val="tx1"/>
                    </a:gs>
                  </a:gsLst>
                  <a:lin ang="5400000" scaled="0"/>
                </a:gradFill>
                <a:latin typeface="+mj-lt"/>
              </a:rPr>
              <a:t>es</a:t>
            </a:r>
            <a:r>
              <a:rPr lang="en-US" sz="1837" kern="0" dirty="0">
                <a:gradFill>
                  <a:gsLst>
                    <a:gs pos="2917">
                      <a:schemeClr val="tx1"/>
                    </a:gs>
                    <a:gs pos="30000">
                      <a:schemeClr val="tx1"/>
                    </a:gs>
                  </a:gsLst>
                  <a:lin ang="5400000" scaled="0"/>
                </a:gradFill>
                <a:latin typeface="+mj-lt"/>
              </a:rPr>
              <a:t> la </a:t>
            </a:r>
            <a:r>
              <a:rPr lang="en-US" sz="1837" kern="0" dirty="0" err="1">
                <a:gradFill>
                  <a:gsLst>
                    <a:gs pos="2917">
                      <a:schemeClr val="tx1"/>
                    </a:gs>
                    <a:gs pos="30000">
                      <a:schemeClr val="tx1"/>
                    </a:gs>
                  </a:gsLst>
                  <a:lin ang="5400000" scaled="0"/>
                </a:gradFill>
                <a:latin typeface="+mj-lt"/>
              </a:rPr>
              <a:t>portabilidad</a:t>
            </a:r>
            <a:r>
              <a:rPr lang="en-US" sz="1837" kern="0" dirty="0">
                <a:gradFill>
                  <a:gsLst>
                    <a:gs pos="2917">
                      <a:schemeClr val="tx1"/>
                    </a:gs>
                    <a:gs pos="30000">
                      <a:schemeClr val="tx1"/>
                    </a:gs>
                  </a:gsLst>
                  <a:lin ang="5400000" scaled="0"/>
                </a:gradFill>
                <a:latin typeface="+mj-lt"/>
              </a:rPr>
              <a:t> de la Tecnología de PDW a Azure</a:t>
            </a:r>
          </a:p>
        </p:txBody>
      </p:sp>
      <p:pic>
        <p:nvPicPr>
          <p:cNvPr id="181" name="Picture 180"/>
          <p:cNvPicPr>
            <a:picLocks noChangeAspect="1"/>
          </p:cNvPicPr>
          <p:nvPr/>
        </p:nvPicPr>
        <p:blipFill>
          <a:blip r:embed="rId4"/>
          <a:stretch>
            <a:fillRect/>
          </a:stretch>
        </p:blipFill>
        <p:spPr>
          <a:xfrm>
            <a:off x="5995784" y="1363215"/>
            <a:ext cx="6164109" cy="5462297"/>
          </a:xfrm>
          <a:prstGeom prst="rect">
            <a:avLst/>
          </a:prstGeom>
        </p:spPr>
      </p:pic>
    </p:spTree>
    <p:extLst>
      <p:ext uri="{BB962C8B-B14F-4D97-AF65-F5344CB8AC3E}">
        <p14:creationId xmlns:p14="http://schemas.microsoft.com/office/powerpoint/2010/main" val="40959774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3477" y="1364617"/>
            <a:ext cx="11118497" cy="4692449"/>
          </a:xfrm>
          <a:prstGeom prst="rect">
            <a:avLst/>
          </a:prstGeom>
          <a:ln>
            <a:noFill/>
          </a:ln>
          <a:effectLst>
            <a:softEdge rad="112500"/>
          </a:effectLst>
        </p:spPr>
      </p:pic>
      <p:sp>
        <p:nvSpPr>
          <p:cNvPr id="18" name="Title 17"/>
          <p:cNvSpPr>
            <a:spLocks noGrp="1"/>
          </p:cNvSpPr>
          <p:nvPr>
            <p:ph type="title"/>
          </p:nvPr>
        </p:nvSpPr>
        <p:spPr>
          <a:xfrm>
            <a:off x="122237" y="182755"/>
            <a:ext cx="11887200" cy="1098762"/>
          </a:xfrm>
        </p:spPr>
        <p:txBody>
          <a:bodyPr/>
          <a:lstStyle/>
          <a:p>
            <a:r>
              <a:rPr lang="en-US" sz="6600" dirty="0"/>
              <a:t>SQL Server – Next Station Azure</a:t>
            </a:r>
          </a:p>
        </p:txBody>
      </p:sp>
      <p:sp>
        <p:nvSpPr>
          <p:cNvPr id="19" name="Content Placeholder 18"/>
          <p:cNvSpPr>
            <a:spLocks noGrp="1"/>
          </p:cNvSpPr>
          <p:nvPr>
            <p:ph idx="4294967295"/>
          </p:nvPr>
        </p:nvSpPr>
        <p:spPr>
          <a:xfrm>
            <a:off x="1646237" y="4183062"/>
            <a:ext cx="8997950" cy="1731963"/>
          </a:xfrm>
        </p:spPr>
        <p:txBody>
          <a:bodyPr>
            <a:noAutofit/>
          </a:bodyPr>
          <a:lstStyle/>
          <a:p>
            <a:pPr marL="0" indent="0" algn="ctr">
              <a:buNone/>
            </a:pPr>
            <a:r>
              <a:rPr lang="en-US" sz="4896" dirty="0" err="1">
                <a:solidFill>
                  <a:schemeClr val="tx1"/>
                </a:solidFill>
              </a:rPr>
              <a:t>Diferencias</a:t>
            </a:r>
            <a:r>
              <a:rPr lang="en-US" sz="4896" dirty="0">
                <a:solidFill>
                  <a:schemeClr val="tx1"/>
                </a:solidFill>
              </a:rPr>
              <a:t> entre </a:t>
            </a:r>
            <a:r>
              <a:rPr lang="en-US" sz="4896" dirty="0" err="1">
                <a:solidFill>
                  <a:schemeClr val="tx1"/>
                </a:solidFill>
              </a:rPr>
              <a:t>los</a:t>
            </a:r>
            <a:r>
              <a:rPr lang="en-US" sz="4896" dirty="0">
                <a:solidFill>
                  <a:schemeClr val="tx1"/>
                </a:solidFill>
              </a:rPr>
              <a:t> </a:t>
            </a:r>
            <a:r>
              <a:rPr lang="en-US" sz="4896" dirty="0" err="1">
                <a:solidFill>
                  <a:schemeClr val="tx1"/>
                </a:solidFill>
              </a:rPr>
              <a:t>modelos</a:t>
            </a:r>
            <a:r>
              <a:rPr lang="en-US" sz="4896" dirty="0">
                <a:solidFill>
                  <a:schemeClr val="tx1"/>
                </a:solidFill>
              </a:rPr>
              <a:t> a </a:t>
            </a:r>
            <a:r>
              <a:rPr lang="en-US" sz="4896" dirty="0" err="1">
                <a:solidFill>
                  <a:schemeClr val="tx1"/>
                </a:solidFill>
              </a:rPr>
              <a:t>nivel</a:t>
            </a:r>
            <a:r>
              <a:rPr lang="en-US" sz="4896" dirty="0">
                <a:solidFill>
                  <a:schemeClr val="tx1"/>
                </a:solidFill>
              </a:rPr>
              <a:t> de </a:t>
            </a:r>
            <a:r>
              <a:rPr lang="en-US" sz="4896" dirty="0" err="1">
                <a:solidFill>
                  <a:schemeClr val="tx1"/>
                </a:solidFill>
              </a:rPr>
              <a:t>Producto</a:t>
            </a:r>
            <a:endParaRPr lang="en-US" sz="4896" dirty="0">
              <a:solidFill>
                <a:schemeClr val="tx1"/>
              </a:solidFill>
            </a:endParaRP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17</a:t>
            </a:fld>
            <a:r>
              <a:rPr lang="en-US" sz="1122"/>
              <a:t>  |  </a:t>
            </a:r>
            <a:endParaRPr lang="en-US" sz="1122" dirty="0"/>
          </a:p>
        </p:txBody>
      </p:sp>
    </p:spTree>
    <p:extLst>
      <p:ext uri="{BB962C8B-B14F-4D97-AF65-F5344CB8AC3E}">
        <p14:creationId xmlns:p14="http://schemas.microsoft.com/office/powerpoint/2010/main" val="49192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2529" y="1697780"/>
            <a:ext cx="2108893" cy="1305333"/>
          </a:xfrm>
          <a:prstGeom prst="rect">
            <a:avLst/>
          </a:prstGeom>
        </p:spPr>
      </p:pic>
      <p:pic>
        <p:nvPicPr>
          <p:cNvPr id="3" name="Picture 2"/>
          <p:cNvPicPr>
            <a:picLocks noChangeAspect="1"/>
          </p:cNvPicPr>
          <p:nvPr/>
        </p:nvPicPr>
        <p:blipFill rotWithShape="1">
          <a:blip r:embed="rId3"/>
          <a:srcRect l="7082" t="13544" r="28995" b="14140"/>
          <a:stretch/>
        </p:blipFill>
        <p:spPr>
          <a:xfrm>
            <a:off x="6547757" y="1697780"/>
            <a:ext cx="2051727" cy="1305645"/>
          </a:xfrm>
          <a:prstGeom prst="rect">
            <a:avLst/>
          </a:prstGeom>
        </p:spPr>
      </p:pic>
      <p:sp>
        <p:nvSpPr>
          <p:cNvPr id="2" name="Title 1"/>
          <p:cNvSpPr>
            <a:spLocks noGrp="1"/>
          </p:cNvSpPr>
          <p:nvPr>
            <p:ph type="title"/>
          </p:nvPr>
        </p:nvSpPr>
        <p:spPr/>
        <p:txBody>
          <a:bodyPr/>
          <a:lstStyle/>
          <a:p>
            <a:r>
              <a:rPr lang="en-US" dirty="0" err="1"/>
              <a:t>Diferencias</a:t>
            </a:r>
            <a:r>
              <a:rPr lang="en-US" dirty="0"/>
              <a:t> entre </a:t>
            </a:r>
            <a:r>
              <a:rPr lang="en-US" dirty="0" err="1"/>
              <a:t>los</a:t>
            </a:r>
            <a:r>
              <a:rPr lang="en-US" dirty="0"/>
              <a:t> </a:t>
            </a:r>
            <a:r>
              <a:rPr lang="en-US" dirty="0" err="1"/>
              <a:t>modelos</a:t>
            </a:r>
            <a:r>
              <a:rPr lang="en-US" dirty="0"/>
              <a:t> a </a:t>
            </a:r>
            <a:r>
              <a:rPr lang="en-US" dirty="0" err="1"/>
              <a:t>nivel</a:t>
            </a:r>
            <a:r>
              <a:rPr lang="en-US" dirty="0"/>
              <a:t> de </a:t>
            </a:r>
            <a:r>
              <a:rPr lang="en-US" dirty="0" err="1"/>
              <a:t>producto</a:t>
            </a:r>
            <a:endParaRPr lang="en-GB" dirty="0"/>
          </a:p>
        </p:txBody>
      </p:sp>
      <p:grpSp>
        <p:nvGrpSpPr>
          <p:cNvPr id="6" name="Group 5"/>
          <p:cNvGrpSpPr/>
          <p:nvPr/>
        </p:nvGrpSpPr>
        <p:grpSpPr>
          <a:xfrm>
            <a:off x="701908" y="1704779"/>
            <a:ext cx="11062702" cy="4388429"/>
            <a:chOff x="687343" y="1671504"/>
            <a:chExt cx="10846771" cy="4302772"/>
          </a:xfrm>
        </p:grpSpPr>
        <p:sp>
          <p:nvSpPr>
            <p:cNvPr id="7" name="Freeform 6"/>
            <p:cNvSpPr/>
            <p:nvPr/>
          </p:nvSpPr>
          <p:spPr>
            <a:xfrm>
              <a:off x="2816392" y="1671504"/>
              <a:ext cx="2937331" cy="1272989"/>
            </a:xfrm>
            <a:custGeom>
              <a:avLst/>
              <a:gdLst>
                <a:gd name="connsiteX0" fmla="*/ 0 w 2937331"/>
                <a:gd name="connsiteY0" fmla="*/ 0 h 1190944"/>
                <a:gd name="connsiteX1" fmla="*/ 2937331 w 2937331"/>
                <a:gd name="connsiteY1" fmla="*/ 0 h 1190944"/>
                <a:gd name="connsiteX2" fmla="*/ 2937331 w 2937331"/>
                <a:gd name="connsiteY2" fmla="*/ 1190944 h 1190944"/>
                <a:gd name="connsiteX3" fmla="*/ 0 w 2937331"/>
                <a:gd name="connsiteY3" fmla="*/ 1190944 h 1190944"/>
                <a:gd name="connsiteX4" fmla="*/ 0 w 2937331"/>
                <a:gd name="connsiteY4" fmla="*/ 0 h 1190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1" h="1190944">
                  <a:moveTo>
                    <a:pt x="0" y="0"/>
                  </a:moveTo>
                  <a:lnTo>
                    <a:pt x="2937331" y="0"/>
                  </a:lnTo>
                  <a:lnTo>
                    <a:pt x="2937331" y="1190944"/>
                  </a:lnTo>
                  <a:lnTo>
                    <a:pt x="0" y="1190944"/>
                  </a:lnTo>
                  <a:lnTo>
                    <a:pt x="0" y="0"/>
                  </a:lnTo>
                  <a:close/>
                </a:path>
              </a:pathLst>
            </a:custGeom>
            <a:solidFill>
              <a:srgbClr val="C0000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spcFirstLastPara="0" vert="horz" wrap="square" lIns="166832" tIns="95333" rIns="166832" bIns="95333" numCol="1" spcCol="1270" anchor="ctr" anchorCtr="0">
              <a:noAutofit/>
            </a:bodyPr>
            <a:lstStyle/>
            <a:p>
              <a:pPr algn="r" defTabSz="1042695">
                <a:lnSpc>
                  <a:spcPct val="90000"/>
                </a:lnSpc>
                <a:spcBef>
                  <a:spcPct val="0"/>
                </a:spcBef>
                <a:spcAft>
                  <a:spcPct val="35000"/>
                </a:spcAft>
              </a:pPr>
              <a:r>
                <a:rPr lang="en-US" sz="2346" dirty="0"/>
                <a:t>SQL Server on Azure - IaaS</a:t>
              </a:r>
            </a:p>
          </p:txBody>
        </p:sp>
        <p:sp>
          <p:nvSpPr>
            <p:cNvPr id="8" name="Freeform 7"/>
            <p:cNvSpPr/>
            <p:nvPr/>
          </p:nvSpPr>
          <p:spPr>
            <a:xfrm>
              <a:off x="687343" y="3081528"/>
              <a:ext cx="5068559" cy="2892748"/>
            </a:xfrm>
            <a:custGeom>
              <a:avLst/>
              <a:gdLst>
                <a:gd name="connsiteX0" fmla="*/ 0 w 5068559"/>
                <a:gd name="connsiteY0" fmla="*/ 0 h 3102920"/>
                <a:gd name="connsiteX1" fmla="*/ 5068559 w 5068559"/>
                <a:gd name="connsiteY1" fmla="*/ 0 h 3102920"/>
                <a:gd name="connsiteX2" fmla="*/ 5068559 w 5068559"/>
                <a:gd name="connsiteY2" fmla="*/ 3102920 h 3102920"/>
                <a:gd name="connsiteX3" fmla="*/ 0 w 5068559"/>
                <a:gd name="connsiteY3" fmla="*/ 3102920 h 3102920"/>
                <a:gd name="connsiteX4" fmla="*/ 0 w 5068559"/>
                <a:gd name="connsiteY4" fmla="*/ 0 h 310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559" h="3102920">
                  <a:moveTo>
                    <a:pt x="0" y="0"/>
                  </a:moveTo>
                  <a:lnTo>
                    <a:pt x="5068559" y="0"/>
                  </a:lnTo>
                  <a:lnTo>
                    <a:pt x="5068559" y="3102920"/>
                  </a:lnTo>
                  <a:lnTo>
                    <a:pt x="0" y="3102920"/>
                  </a:lnTo>
                  <a:lnTo>
                    <a:pt x="0" y="0"/>
                  </a:lnTo>
                  <a:close/>
                </a:path>
              </a:pathLst>
            </a:custGeom>
            <a:solidFill>
              <a:schemeClr val="bg1">
                <a:alpha val="9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24" tIns="125124" rIns="166832" bIns="187686" numCol="1" spcCol="1270" anchor="t" anchorCtr="0">
              <a:noAutofit/>
            </a:bodyPr>
            <a:lstStyle/>
            <a:p>
              <a:pPr marL="233149" lvl="1" indent="-233149" defTabSz="1042695">
                <a:lnSpc>
                  <a:spcPct val="90000"/>
                </a:lnSpc>
                <a:spcBef>
                  <a:spcPct val="0"/>
                </a:spcBef>
                <a:spcAft>
                  <a:spcPct val="15000"/>
                </a:spcAft>
                <a:buChar char="•"/>
              </a:pPr>
              <a:r>
                <a:rPr lang="en-US" sz="2346" dirty="0" err="1"/>
                <a:t>Todas</a:t>
              </a:r>
              <a:r>
                <a:rPr lang="en-US" sz="2346" dirty="0"/>
                <a:t> las </a:t>
              </a:r>
              <a:r>
                <a:rPr lang="en-US" sz="2346" dirty="0" err="1"/>
                <a:t>opciones</a:t>
              </a:r>
              <a:r>
                <a:rPr lang="en-US" sz="2346" dirty="0"/>
                <a:t> del motor y el </a:t>
              </a:r>
              <a:r>
                <a:rPr lang="en-US" sz="2346" dirty="0" err="1"/>
                <a:t>agente</a:t>
              </a:r>
              <a:r>
                <a:rPr lang="en-US" sz="2346" dirty="0"/>
                <a:t>.</a:t>
              </a:r>
            </a:p>
            <a:p>
              <a:pPr marL="233149" lvl="1" indent="-233149" defTabSz="1042695">
                <a:lnSpc>
                  <a:spcPct val="90000"/>
                </a:lnSpc>
                <a:spcBef>
                  <a:spcPct val="0"/>
                </a:spcBef>
                <a:spcAft>
                  <a:spcPct val="15000"/>
                </a:spcAft>
                <a:buChar char="•"/>
              </a:pPr>
              <a:r>
                <a:rPr lang="en-US" sz="2346" dirty="0" err="1"/>
                <a:t>Versiones</a:t>
              </a:r>
              <a:r>
                <a:rPr lang="en-US" sz="2346" dirty="0"/>
                <a:t> 2008 R2 – 2016 </a:t>
              </a:r>
              <a:r>
                <a:rPr lang="en-US" sz="2346" dirty="0" err="1"/>
                <a:t>cualquier</a:t>
              </a:r>
              <a:r>
                <a:rPr lang="en-US" sz="2346" dirty="0"/>
                <a:t> </a:t>
              </a:r>
              <a:r>
                <a:rPr lang="en-US" sz="2346" dirty="0" err="1"/>
                <a:t>edición</a:t>
              </a:r>
              <a:endParaRPr lang="en-US" sz="2346" dirty="0"/>
            </a:p>
          </p:txBody>
        </p:sp>
        <p:sp>
          <p:nvSpPr>
            <p:cNvPr id="9" name="Freeform 8"/>
            <p:cNvSpPr/>
            <p:nvPr/>
          </p:nvSpPr>
          <p:spPr>
            <a:xfrm>
              <a:off x="8439100" y="1671505"/>
              <a:ext cx="3095014" cy="1263719"/>
            </a:xfrm>
            <a:custGeom>
              <a:avLst/>
              <a:gdLst>
                <a:gd name="connsiteX0" fmla="*/ 0 w 3095014"/>
                <a:gd name="connsiteY0" fmla="*/ 0 h 1247846"/>
                <a:gd name="connsiteX1" fmla="*/ 3095014 w 3095014"/>
                <a:gd name="connsiteY1" fmla="*/ 0 h 1247846"/>
                <a:gd name="connsiteX2" fmla="*/ 3095014 w 3095014"/>
                <a:gd name="connsiteY2" fmla="*/ 1247846 h 1247846"/>
                <a:gd name="connsiteX3" fmla="*/ 0 w 3095014"/>
                <a:gd name="connsiteY3" fmla="*/ 1247846 h 1247846"/>
                <a:gd name="connsiteX4" fmla="*/ 0 w 3095014"/>
                <a:gd name="connsiteY4" fmla="*/ 0 h 124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014" h="1247846">
                  <a:moveTo>
                    <a:pt x="0" y="0"/>
                  </a:moveTo>
                  <a:lnTo>
                    <a:pt x="3095014" y="0"/>
                  </a:lnTo>
                  <a:lnTo>
                    <a:pt x="3095014" y="1247846"/>
                  </a:lnTo>
                  <a:lnTo>
                    <a:pt x="0" y="1247846"/>
                  </a:lnTo>
                  <a:lnTo>
                    <a:pt x="0" y="0"/>
                  </a:lnTo>
                  <a:close/>
                </a:path>
              </a:pathLst>
            </a:custGeom>
            <a:solidFill>
              <a:srgbClr val="00206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spcFirstLastPara="0" vert="horz" wrap="square" lIns="166832" tIns="95333" rIns="166832" bIns="95333" numCol="1" spcCol="1270" anchor="ctr" anchorCtr="0">
              <a:noAutofit/>
            </a:bodyPr>
            <a:lstStyle/>
            <a:p>
              <a:pPr algn="r" defTabSz="1042695">
                <a:lnSpc>
                  <a:spcPct val="90000"/>
                </a:lnSpc>
                <a:spcBef>
                  <a:spcPct val="0"/>
                </a:spcBef>
                <a:spcAft>
                  <a:spcPct val="35000"/>
                </a:spcAft>
              </a:pPr>
              <a:r>
                <a:rPr lang="en-US" sz="2346" dirty="0"/>
                <a:t>Azure SQL Database - PaaS</a:t>
              </a:r>
            </a:p>
          </p:txBody>
        </p:sp>
        <p:sp>
          <p:nvSpPr>
            <p:cNvPr id="10" name="Freeform 9"/>
            <p:cNvSpPr/>
            <p:nvPr/>
          </p:nvSpPr>
          <p:spPr>
            <a:xfrm>
              <a:off x="6465502" y="3081528"/>
              <a:ext cx="5068559" cy="2883604"/>
            </a:xfrm>
            <a:custGeom>
              <a:avLst/>
              <a:gdLst>
                <a:gd name="connsiteX0" fmla="*/ 0 w 5068559"/>
                <a:gd name="connsiteY0" fmla="*/ 0 h 2742826"/>
                <a:gd name="connsiteX1" fmla="*/ 5068559 w 5068559"/>
                <a:gd name="connsiteY1" fmla="*/ 0 h 2742826"/>
                <a:gd name="connsiteX2" fmla="*/ 5068559 w 5068559"/>
                <a:gd name="connsiteY2" fmla="*/ 2742826 h 2742826"/>
                <a:gd name="connsiteX3" fmla="*/ 0 w 5068559"/>
                <a:gd name="connsiteY3" fmla="*/ 2742826 h 2742826"/>
                <a:gd name="connsiteX4" fmla="*/ 0 w 5068559"/>
                <a:gd name="connsiteY4" fmla="*/ 0 h 274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559" h="2742826">
                  <a:moveTo>
                    <a:pt x="0" y="0"/>
                  </a:moveTo>
                  <a:lnTo>
                    <a:pt x="5068559" y="0"/>
                  </a:lnTo>
                  <a:lnTo>
                    <a:pt x="5068559" y="2742826"/>
                  </a:lnTo>
                  <a:lnTo>
                    <a:pt x="0" y="2742826"/>
                  </a:lnTo>
                  <a:lnTo>
                    <a:pt x="0" y="0"/>
                  </a:lnTo>
                  <a:close/>
                </a:path>
              </a:pathLst>
            </a:custGeom>
            <a:solidFill>
              <a:schemeClr val="bg1">
                <a:alpha val="9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124" tIns="125124" rIns="166832" bIns="187686" numCol="1" spcCol="1270" anchor="t" anchorCtr="0">
              <a:noAutofit/>
            </a:bodyPr>
            <a:lstStyle/>
            <a:p>
              <a:pPr marL="233149" lvl="1" indent="-233149" defTabSz="1042695">
                <a:lnSpc>
                  <a:spcPct val="90000"/>
                </a:lnSpc>
                <a:spcBef>
                  <a:spcPct val="0"/>
                </a:spcBef>
                <a:spcAft>
                  <a:spcPct val="15000"/>
                </a:spcAft>
                <a:buChar char="•"/>
              </a:pPr>
              <a:r>
                <a:rPr lang="en-US" sz="2346" dirty="0"/>
                <a:t>Enterprise Edition</a:t>
              </a:r>
            </a:p>
            <a:p>
              <a:pPr marL="233149" lvl="1" indent="-233149" defTabSz="1042695">
                <a:lnSpc>
                  <a:spcPct val="90000"/>
                </a:lnSpc>
                <a:spcBef>
                  <a:spcPct val="0"/>
                </a:spcBef>
                <a:spcAft>
                  <a:spcPct val="15000"/>
                </a:spcAft>
                <a:buChar char="•"/>
              </a:pPr>
              <a:r>
                <a:rPr lang="en-US" sz="2346" dirty="0"/>
                <a:t>No </a:t>
              </a:r>
              <a:r>
                <a:rPr lang="en-US" sz="2346" dirty="0" err="1"/>
                <a:t>todo</a:t>
              </a:r>
              <a:r>
                <a:rPr lang="en-US" sz="2346" dirty="0"/>
                <a:t> el TSQL ú </a:t>
              </a:r>
              <a:r>
                <a:rPr lang="en-US" sz="2346" dirty="0" err="1"/>
                <a:t>opciones</a:t>
              </a:r>
              <a:r>
                <a:rPr lang="en-US" sz="2346" dirty="0"/>
                <a:t> son compatibles.</a:t>
              </a:r>
            </a:p>
            <a:p>
              <a:pPr marL="233149" lvl="1" indent="-233149" defTabSz="1042695">
                <a:lnSpc>
                  <a:spcPct val="90000"/>
                </a:lnSpc>
                <a:spcBef>
                  <a:spcPct val="0"/>
                </a:spcBef>
                <a:spcAft>
                  <a:spcPct val="15000"/>
                </a:spcAft>
                <a:buChar char="•"/>
              </a:pPr>
              <a:r>
                <a:rPr lang="en-US" sz="2346" dirty="0" err="1"/>
                <a:t>Algunas</a:t>
              </a:r>
              <a:r>
                <a:rPr lang="en-US" sz="2346" dirty="0"/>
                <a:t> </a:t>
              </a:r>
              <a:r>
                <a:rPr lang="en-US" sz="2346" dirty="0" err="1"/>
                <a:t>opciones</a:t>
              </a:r>
              <a:r>
                <a:rPr lang="en-US" sz="2346" dirty="0"/>
                <a:t> son solo para un </a:t>
              </a:r>
              <a:r>
                <a:rPr lang="en-US" sz="2346" dirty="0" err="1"/>
                <a:t>determinado</a:t>
              </a:r>
              <a:r>
                <a:rPr lang="en-US" sz="2346" dirty="0"/>
                <a:t> </a:t>
              </a:r>
              <a:r>
                <a:rPr lang="en-US" sz="2346" dirty="0" err="1"/>
                <a:t>modelo</a:t>
              </a:r>
              <a:r>
                <a:rPr lang="en-US" sz="2346" dirty="0"/>
                <a:t> de BD.</a:t>
              </a:r>
            </a:p>
          </p:txBody>
        </p:sp>
      </p:grpSp>
    </p:spTree>
    <p:extLst>
      <p:ext uri="{BB962C8B-B14F-4D97-AF65-F5344CB8AC3E}">
        <p14:creationId xmlns:p14="http://schemas.microsoft.com/office/powerpoint/2010/main" val="28727828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835" b="11456"/>
          <a:stretch/>
        </p:blipFill>
        <p:spPr>
          <a:xfrm>
            <a:off x="1114571" y="1344045"/>
            <a:ext cx="10335760" cy="4644731"/>
          </a:xfrm>
          <a:prstGeom prst="rect">
            <a:avLst/>
          </a:prstGeom>
        </p:spPr>
      </p:pic>
      <p:sp>
        <p:nvSpPr>
          <p:cNvPr id="18" name="Title 17"/>
          <p:cNvSpPr>
            <a:spLocks noGrp="1"/>
          </p:cNvSpPr>
          <p:nvPr>
            <p:ph type="title"/>
          </p:nvPr>
        </p:nvSpPr>
        <p:spPr/>
        <p:txBody>
          <a:bodyPr/>
          <a:lstStyle/>
          <a:p>
            <a:r>
              <a:rPr lang="en-US" dirty="0"/>
              <a:t>SQL Server – Next Station Azure</a:t>
            </a:r>
          </a:p>
        </p:txBody>
      </p:sp>
      <p:sp>
        <p:nvSpPr>
          <p:cNvPr id="19" name="Content Placeholder 18"/>
          <p:cNvSpPr>
            <a:spLocks noGrp="1"/>
          </p:cNvSpPr>
          <p:nvPr>
            <p:ph idx="1"/>
          </p:nvPr>
        </p:nvSpPr>
        <p:spPr>
          <a:xfrm>
            <a:off x="2807838" y="2808188"/>
            <a:ext cx="7244437" cy="2021207"/>
          </a:xfrm>
          <a:solidFill>
            <a:srgbClr val="92D050">
              <a:alpha val="49000"/>
            </a:srgbClr>
          </a:solidFill>
        </p:spPr>
        <p:txBody>
          <a:bodyPr>
            <a:noAutofit/>
          </a:bodyPr>
          <a:lstStyle/>
          <a:p>
            <a:pPr marL="0" indent="0" algn="ctr">
              <a:buNone/>
            </a:pPr>
            <a:r>
              <a:rPr lang="en-US" sz="5507" dirty="0">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SQL Server </a:t>
            </a:r>
            <a:r>
              <a:rPr lang="en-US" sz="5507" dirty="0" err="1">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en</a:t>
            </a:r>
            <a:r>
              <a:rPr lang="en-US" sz="5507" dirty="0">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 Azure</a:t>
            </a:r>
          </a:p>
          <a:p>
            <a:pPr marL="0" indent="0" algn="ctr">
              <a:buNone/>
            </a:pPr>
            <a:r>
              <a:rPr lang="en-US" sz="5507" dirty="0" err="1">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Siempre</a:t>
            </a:r>
            <a:r>
              <a:rPr lang="en-US" sz="5507" dirty="0">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 </a:t>
            </a:r>
            <a:r>
              <a:rPr lang="en-US" sz="5507" dirty="0" err="1">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rPr>
              <a:t>Disponible</a:t>
            </a:r>
            <a:endParaRPr lang="en-US" sz="5507" dirty="0">
              <a:ln w="28575">
                <a:solidFill>
                  <a:srgbClr val="00B050"/>
                </a:solidFill>
              </a:ln>
              <a:solidFill>
                <a:schemeClr val="bg1"/>
              </a:solidFill>
              <a:effectLst>
                <a:glow rad="228600">
                  <a:schemeClr val="accent2">
                    <a:satMod val="175000"/>
                    <a:alpha val="40000"/>
                  </a:schemeClr>
                </a:glow>
                <a:outerShdw blurRad="50800" dist="38100" dir="5400000" algn="t" rotWithShape="0">
                  <a:prstClr val="black">
                    <a:alpha val="40000"/>
                  </a:prstClr>
                </a:outerShdw>
              </a:effectLst>
            </a:endParaRP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19</a:t>
            </a:fld>
            <a:r>
              <a:rPr lang="en-US" sz="1122"/>
              <a:t>  |  </a:t>
            </a:r>
            <a:endParaRPr lang="en-US" sz="1122" dirty="0"/>
          </a:p>
        </p:txBody>
      </p:sp>
    </p:spTree>
    <p:extLst>
      <p:ext uri="{BB962C8B-B14F-4D97-AF65-F5344CB8AC3E}">
        <p14:creationId xmlns:p14="http://schemas.microsoft.com/office/powerpoint/2010/main" val="3671949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anim calcmode="lin" valueType="num">
                                      <p:cBhvr>
                                        <p:cTn id="7" dur="500" fill="hold"/>
                                        <p:tgtEl>
                                          <p:spTgt spid="19">
                                            <p:bg/>
                                          </p:spTgt>
                                        </p:tgtEl>
                                        <p:attrNameLst>
                                          <p:attrName>ppt_w</p:attrName>
                                        </p:attrNameLst>
                                      </p:cBhvr>
                                      <p:tavLst>
                                        <p:tav tm="0">
                                          <p:val>
                                            <p:fltVal val="0"/>
                                          </p:val>
                                        </p:tav>
                                        <p:tav tm="100000">
                                          <p:val>
                                            <p:strVal val="#ppt_w"/>
                                          </p:val>
                                        </p:tav>
                                      </p:tavLst>
                                    </p:anim>
                                    <p:anim calcmode="lin" valueType="num">
                                      <p:cBhvr>
                                        <p:cTn id="8" dur="500" fill="hold"/>
                                        <p:tgtEl>
                                          <p:spTgt spid="19">
                                            <p:bg/>
                                          </p:spTgt>
                                        </p:tgtEl>
                                        <p:attrNameLst>
                                          <p:attrName>ppt_h</p:attrName>
                                        </p:attrNameLst>
                                      </p:cBhvr>
                                      <p:tavLst>
                                        <p:tav tm="0">
                                          <p:val>
                                            <p:fltVal val="0"/>
                                          </p:val>
                                        </p:tav>
                                        <p:tav tm="100000">
                                          <p:val>
                                            <p:strVal val="#ppt_h"/>
                                          </p:val>
                                        </p:tav>
                                      </p:tavLst>
                                    </p:anim>
                                    <p:animEffect transition="in" filter="fade">
                                      <p:cBhvr>
                                        <p:cTn id="9" dur="500"/>
                                        <p:tgtEl>
                                          <p:spTgt spid="19">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 calcmode="lin" valueType="num">
                                      <p:cBhvr>
                                        <p:cTn id="12"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9">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 calcmode="lin" valueType="num">
                                      <p:cBhvr>
                                        <p:cTn id="17" dur="500" fill="hold"/>
                                        <p:tgtEl>
                                          <p:spTgt spid="19">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19">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SQL Server </a:t>
            </a:r>
          </a:p>
        </p:txBody>
      </p:sp>
      <p:sp>
        <p:nvSpPr>
          <p:cNvPr id="3" name="Marcador de texto 2"/>
          <p:cNvSpPr>
            <a:spLocks noGrp="1"/>
          </p:cNvSpPr>
          <p:nvPr>
            <p:ph type="body" sz="quarter" idx="14"/>
          </p:nvPr>
        </p:nvSpPr>
        <p:spPr/>
        <p:txBody>
          <a:bodyPr/>
          <a:lstStyle/>
          <a:p>
            <a:r>
              <a:rPr lang="es-ES_tradnl" dirty="0" err="1"/>
              <a:t>Next</a:t>
            </a:r>
            <a:r>
              <a:rPr lang="es-ES_tradnl" dirty="0"/>
              <a:t> </a:t>
            </a:r>
            <a:r>
              <a:rPr lang="es-ES_tradnl" dirty="0" err="1"/>
              <a:t>Station</a:t>
            </a:r>
            <a:r>
              <a:rPr lang="es-ES_tradnl" dirty="0"/>
              <a:t> </a:t>
            </a:r>
            <a:r>
              <a:rPr lang="es-ES_tradnl" dirty="0" err="1"/>
              <a:t>Azure</a:t>
            </a: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Comparativa</a:t>
            </a:r>
            <a:r>
              <a:rPr lang="en-US" dirty="0"/>
              <a:t> entre </a:t>
            </a:r>
            <a:r>
              <a:rPr lang="en-US" dirty="0" err="1"/>
              <a:t>Modelos</a:t>
            </a:r>
            <a:r>
              <a:rPr lang="en-US" dirty="0"/>
              <a:t> </a:t>
            </a:r>
            <a:r>
              <a:rPr lang="en-US" dirty="0" err="1"/>
              <a:t>en</a:t>
            </a:r>
            <a:r>
              <a:rPr lang="en-US" dirty="0"/>
              <a:t> HA y DR</a:t>
            </a:r>
            <a:endParaRPr lang="en-GB" dirty="0"/>
          </a:p>
        </p:txBody>
      </p:sp>
      <p:sp>
        <p:nvSpPr>
          <p:cNvPr id="3" name="Rectangle 2"/>
          <p:cNvSpPr/>
          <p:nvPr/>
        </p:nvSpPr>
        <p:spPr>
          <a:xfrm>
            <a:off x="3423129" y="2590484"/>
            <a:ext cx="4145353" cy="11760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Necesitas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implementar</a:t>
            </a:r>
            <a:r>
              <a:rPr lang="en-US" sz="1632" b="1" dirty="0">
                <a:gradFill>
                  <a:gsLst>
                    <a:gs pos="2917">
                      <a:srgbClr val="000000"/>
                    </a:gs>
                    <a:gs pos="30000">
                      <a:srgbClr val="000000"/>
                    </a:gs>
                  </a:gsLst>
                  <a:lin ang="5400000" scaled="0"/>
                </a:gradFill>
                <a:latin typeface="Segoe UI Light"/>
              </a:rPr>
              <a:t> dos </a:t>
            </a:r>
            <a:r>
              <a:rPr lang="en-US" sz="1632" b="1" dirty="0" err="1">
                <a:gradFill>
                  <a:gsLst>
                    <a:gs pos="2917">
                      <a:srgbClr val="000000"/>
                    </a:gs>
                    <a:gs pos="30000">
                      <a:srgbClr val="000000"/>
                    </a:gs>
                  </a:gsLst>
                  <a:lin ang="5400000" scaled="0"/>
                </a:gradFill>
                <a:latin typeface="Segoe UI Light"/>
              </a:rPr>
              <a:t>máquinas</a:t>
            </a:r>
            <a:r>
              <a:rPr lang="en-US" sz="1632" b="1" dirty="0">
                <a:gradFill>
                  <a:gsLst>
                    <a:gs pos="2917">
                      <a:srgbClr val="000000"/>
                    </a:gs>
                    <a:gs pos="30000">
                      <a:srgbClr val="000000"/>
                    </a:gs>
                  </a:gsLst>
                  <a:lin ang="5400000" scaled="0"/>
                </a:gradFill>
                <a:latin typeface="Segoe UI Light"/>
              </a:rPr>
              <a:t> y 1 </a:t>
            </a:r>
            <a:r>
              <a:rPr lang="en-US" sz="1632" b="1" dirty="0" err="1">
                <a:gradFill>
                  <a:gsLst>
                    <a:gs pos="2917">
                      <a:srgbClr val="000000"/>
                    </a:gs>
                    <a:gs pos="30000">
                      <a:srgbClr val="000000"/>
                    </a:gs>
                  </a:gsLst>
                  <a:lin ang="5400000" scaled="0"/>
                </a:gradFill>
                <a:latin typeface="Segoe UI Light"/>
              </a:rPr>
              <a:t>máquina</a:t>
            </a:r>
            <a:r>
              <a:rPr lang="en-US" sz="1632" b="1" dirty="0">
                <a:gradFill>
                  <a:gsLst>
                    <a:gs pos="2917">
                      <a:srgbClr val="000000"/>
                    </a:gs>
                    <a:gs pos="30000">
                      <a:srgbClr val="000000"/>
                    </a:gs>
                  </a:gsLst>
                  <a:lin ang="5400000" scaled="0"/>
                </a:gradFill>
                <a:latin typeface="Segoe UI Light"/>
              </a:rPr>
              <a:t> de Active Directory.</a:t>
            </a:r>
          </a:p>
          <a:p>
            <a:pPr defTabSz="932418">
              <a:lnSpc>
                <a:spcPts val="2448"/>
              </a:lnSpc>
            </a:pPr>
            <a:r>
              <a:rPr lang="en-US" sz="1632" b="1" dirty="0">
                <a:gradFill>
                  <a:gsLst>
                    <a:gs pos="2917">
                      <a:srgbClr val="000000"/>
                    </a:gs>
                    <a:gs pos="30000">
                      <a:srgbClr val="000000"/>
                    </a:gs>
                  </a:gsLst>
                  <a:lin ang="5400000" scaled="0"/>
                </a:gradFill>
                <a:latin typeface="Segoe UI Light"/>
              </a:rPr>
              <a:t>Failover </a:t>
            </a:r>
            <a:r>
              <a:rPr lang="en-US" sz="1632" b="1" dirty="0" err="1">
                <a:gradFill>
                  <a:gsLst>
                    <a:gs pos="2917">
                      <a:srgbClr val="000000"/>
                    </a:gs>
                    <a:gs pos="30000">
                      <a:srgbClr val="000000"/>
                    </a:gs>
                  </a:gsLst>
                  <a:lin ang="5400000" scaled="0"/>
                </a:gradFill>
                <a:latin typeface="Segoe UI Light"/>
              </a:rPr>
              <a:t>automático</a:t>
            </a:r>
            <a:r>
              <a:rPr lang="en-US" sz="1632" b="1" dirty="0">
                <a:gradFill>
                  <a:gsLst>
                    <a:gs pos="2917">
                      <a:srgbClr val="000000"/>
                    </a:gs>
                    <a:gs pos="30000">
                      <a:srgbClr val="000000"/>
                    </a:gs>
                  </a:gsLst>
                  <a:lin ang="5400000" scaled="0"/>
                </a:gradFill>
                <a:latin typeface="Segoe UI Light"/>
              </a:rPr>
              <a:t>.</a:t>
            </a:r>
          </a:p>
          <a:p>
            <a:pPr defTabSz="932418">
              <a:lnSpc>
                <a:spcPts val="2448"/>
              </a:lnSpc>
            </a:pPr>
            <a:r>
              <a:rPr lang="en-US" sz="1632" b="1" dirty="0">
                <a:gradFill>
                  <a:gsLst>
                    <a:gs pos="2917">
                      <a:srgbClr val="000000"/>
                    </a:gs>
                    <a:gs pos="30000">
                      <a:srgbClr val="000000"/>
                    </a:gs>
                  </a:gsLst>
                  <a:lin ang="5400000" scaled="0"/>
                </a:gradFill>
                <a:latin typeface="Segoe UI Light"/>
              </a:rPr>
              <a:t>DR para </a:t>
            </a:r>
            <a:r>
              <a:rPr lang="en-US" sz="1632" b="1" dirty="0" err="1">
                <a:gradFill>
                  <a:gsLst>
                    <a:gs pos="2917">
                      <a:srgbClr val="000000"/>
                    </a:gs>
                    <a:gs pos="30000">
                      <a:srgbClr val="000000"/>
                    </a:gs>
                  </a:gsLst>
                  <a:lin ang="5400000" scaled="0"/>
                </a:gradFill>
                <a:latin typeface="Segoe UI Light"/>
              </a:rPr>
              <a:t>entornos</a:t>
            </a:r>
            <a:r>
              <a:rPr lang="en-US" sz="1632" b="1" dirty="0">
                <a:gradFill>
                  <a:gsLst>
                    <a:gs pos="2917">
                      <a:srgbClr val="000000"/>
                    </a:gs>
                    <a:gs pos="30000">
                      <a:srgbClr val="000000"/>
                    </a:gs>
                  </a:gsLst>
                  <a:lin ang="5400000" scaled="0"/>
                </a:gradFill>
                <a:latin typeface="Segoe UI Light"/>
              </a:rPr>
              <a:t> On-Premise</a:t>
            </a:r>
          </a:p>
        </p:txBody>
      </p:sp>
      <p:sp>
        <p:nvSpPr>
          <p:cNvPr id="4" name="Rectangle 3"/>
          <p:cNvSpPr/>
          <p:nvPr/>
        </p:nvSpPr>
        <p:spPr>
          <a:xfrm>
            <a:off x="3423129" y="5128518"/>
            <a:ext cx="4145353" cy="11357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Necesita</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ser</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implementado</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por</a:t>
            </a:r>
            <a:r>
              <a:rPr lang="en-US" sz="1632" b="1" dirty="0">
                <a:gradFill>
                  <a:gsLst>
                    <a:gs pos="2917">
                      <a:srgbClr val="000000"/>
                    </a:gs>
                    <a:gs pos="30000">
                      <a:srgbClr val="000000"/>
                    </a:gs>
                  </a:gsLst>
                  <a:lin ang="5400000" scaled="0"/>
                </a:gradFill>
                <a:latin typeface="Segoe UI Light"/>
              </a:rPr>
              <a:t> DBA.</a:t>
            </a:r>
          </a:p>
          <a:p>
            <a:pPr defTabSz="932418">
              <a:lnSpc>
                <a:spcPts val="2448"/>
              </a:lnSpc>
            </a:pPr>
            <a:r>
              <a:rPr lang="en-US" sz="1632" b="1" dirty="0" err="1">
                <a:gradFill>
                  <a:gsLst>
                    <a:gs pos="2917">
                      <a:srgbClr val="000000"/>
                    </a:gs>
                    <a:gs pos="30000">
                      <a:srgbClr val="000000"/>
                    </a:gs>
                  </a:gsLst>
                  <a:lin ang="5400000" scaled="0"/>
                </a:gradFill>
                <a:latin typeface="Segoe UI Light"/>
              </a:rPr>
              <a:t>Almacenamiento</a:t>
            </a:r>
            <a:r>
              <a:rPr lang="en-US" sz="1632" b="1" dirty="0">
                <a:gradFill>
                  <a:gsLst>
                    <a:gs pos="2917">
                      <a:srgbClr val="000000"/>
                    </a:gs>
                    <a:gs pos="30000">
                      <a:srgbClr val="000000"/>
                    </a:gs>
                  </a:gsLst>
                  <a:lin ang="5400000" scaled="0"/>
                </a:gradFill>
                <a:latin typeface="Segoe UI Light"/>
              </a:rPr>
              <a:t> geo-</a:t>
            </a:r>
            <a:r>
              <a:rPr lang="en-US" sz="1632" b="1" dirty="0" err="1">
                <a:gradFill>
                  <a:gsLst>
                    <a:gs pos="2917">
                      <a:srgbClr val="000000"/>
                    </a:gs>
                    <a:gs pos="30000">
                      <a:srgbClr val="000000"/>
                    </a:gs>
                  </a:gsLst>
                  <a:lin ang="5400000" scaled="0"/>
                </a:gradFill>
                <a:latin typeface="Segoe UI Light"/>
              </a:rPr>
              <a:t>replicado</a:t>
            </a:r>
            <a:r>
              <a:rPr lang="en-US" sz="1632" b="1" dirty="0">
                <a:gradFill>
                  <a:gsLst>
                    <a:gs pos="2917">
                      <a:srgbClr val="000000"/>
                    </a:gs>
                    <a:gs pos="30000">
                      <a:srgbClr val="000000"/>
                    </a:gs>
                  </a:gsLst>
                  <a:lin ang="5400000" scaled="0"/>
                </a:gradFill>
                <a:latin typeface="Segoe UI Light"/>
              </a:rPr>
              <a:t>.</a:t>
            </a:r>
          </a:p>
        </p:txBody>
      </p:sp>
      <p:sp>
        <p:nvSpPr>
          <p:cNvPr id="5" name="Rectangle 4"/>
          <p:cNvSpPr/>
          <p:nvPr/>
        </p:nvSpPr>
        <p:spPr>
          <a:xfrm>
            <a:off x="442040" y="2590483"/>
            <a:ext cx="2881070" cy="11760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a:solidFill>
                  <a:srgbClr val="FFFFFF"/>
                </a:solidFill>
                <a:latin typeface="Segoe UI Light"/>
              </a:rPr>
              <a:t>Alta </a:t>
            </a:r>
            <a:r>
              <a:rPr lang="en-US" sz="2448" dirty="0" err="1">
                <a:solidFill>
                  <a:srgbClr val="FFFFFF"/>
                </a:solidFill>
                <a:latin typeface="Segoe UI Light"/>
              </a:rPr>
              <a:t>Disponibilidad</a:t>
            </a:r>
            <a:endParaRPr lang="en-US" sz="2448" dirty="0">
              <a:solidFill>
                <a:srgbClr val="FFFFFF"/>
              </a:solidFill>
              <a:latin typeface="Segoe UI Light"/>
            </a:endParaRPr>
          </a:p>
        </p:txBody>
      </p:sp>
      <p:sp>
        <p:nvSpPr>
          <p:cNvPr id="6" name="Rectangle 5"/>
          <p:cNvSpPr/>
          <p:nvPr/>
        </p:nvSpPr>
        <p:spPr>
          <a:xfrm>
            <a:off x="442040" y="5128519"/>
            <a:ext cx="2881069" cy="113572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448" dirty="0">
                <a:solidFill>
                  <a:srgbClr val="FFFFFF"/>
                </a:solidFill>
                <a:latin typeface="Segoe UI Light"/>
              </a:rPr>
              <a:t>Backups</a:t>
            </a:r>
          </a:p>
        </p:txBody>
      </p:sp>
      <p:sp>
        <p:nvSpPr>
          <p:cNvPr id="7" name="Rectangle 6"/>
          <p:cNvSpPr/>
          <p:nvPr/>
        </p:nvSpPr>
        <p:spPr>
          <a:xfrm>
            <a:off x="7668504" y="2590483"/>
            <a:ext cx="4145353" cy="11760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Incluido</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por</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defecto</a:t>
            </a:r>
            <a:r>
              <a:rPr lang="en-US" sz="1632" b="1" dirty="0">
                <a:gradFill>
                  <a:gsLst>
                    <a:gs pos="2917">
                      <a:srgbClr val="000000"/>
                    </a:gs>
                    <a:gs pos="30000">
                      <a:srgbClr val="000000"/>
                    </a:gs>
                  </a:gsLst>
                  <a:lin ang="5400000" scaled="0"/>
                </a:gradFill>
                <a:latin typeface="Segoe UI Light"/>
              </a:rPr>
              <a:t>. </a:t>
            </a:r>
          </a:p>
          <a:p>
            <a:pPr defTabSz="932418">
              <a:lnSpc>
                <a:spcPts val="2448"/>
              </a:lnSpc>
            </a:pPr>
            <a:r>
              <a:rPr lang="en-US" sz="1632" b="1" dirty="0">
                <a:gradFill>
                  <a:gsLst>
                    <a:gs pos="2917">
                      <a:srgbClr val="000000"/>
                    </a:gs>
                    <a:gs pos="30000">
                      <a:srgbClr val="000000"/>
                    </a:gs>
                  </a:gsLst>
                  <a:lin ang="5400000" scaled="0"/>
                </a:gradFill>
                <a:latin typeface="Segoe UI Light"/>
              </a:rPr>
              <a:t>3 </a:t>
            </a:r>
            <a:r>
              <a:rPr lang="en-US" sz="1632" b="1" dirty="0" err="1">
                <a:gradFill>
                  <a:gsLst>
                    <a:gs pos="2917">
                      <a:srgbClr val="000000"/>
                    </a:gs>
                    <a:gs pos="30000">
                      <a:srgbClr val="000000"/>
                    </a:gs>
                  </a:gsLst>
                  <a:lin ang="5400000" scaled="0"/>
                </a:gradFill>
                <a:latin typeface="Segoe UI Light"/>
              </a:rPr>
              <a:t>copias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en</a:t>
            </a:r>
            <a:r>
              <a:rPr lang="en-US" sz="1632" b="1" dirty="0">
                <a:gradFill>
                  <a:gsLst>
                    <a:gs pos="2917">
                      <a:srgbClr val="000000"/>
                    </a:gs>
                    <a:gs pos="30000">
                      <a:srgbClr val="000000"/>
                    </a:gs>
                  </a:gsLst>
                  <a:lin ang="5400000" scaled="0"/>
                </a:gradFill>
                <a:latin typeface="Segoe UI Light"/>
              </a:rPr>
              <a:t> el </a:t>
            </a:r>
            <a:r>
              <a:rPr lang="en-US" sz="1632" b="1" dirty="0" err="1">
                <a:gradFill>
                  <a:gsLst>
                    <a:gs pos="2917">
                      <a:srgbClr val="000000"/>
                    </a:gs>
                    <a:gs pos="30000">
                      <a:srgbClr val="000000"/>
                    </a:gs>
                  </a:gsLst>
                  <a:lin ang="5400000" scaled="0"/>
                </a:gradFill>
                <a:latin typeface="Segoe UI Light"/>
              </a:rPr>
              <a:t>mismo</a:t>
            </a:r>
            <a:r>
              <a:rPr lang="en-US" sz="1632" b="1" dirty="0">
                <a:gradFill>
                  <a:gsLst>
                    <a:gs pos="2917">
                      <a:srgbClr val="000000"/>
                    </a:gs>
                    <a:gs pos="30000">
                      <a:srgbClr val="000000"/>
                    </a:gs>
                  </a:gsLst>
                  <a:lin ang="5400000" scaled="0"/>
                </a:gradFill>
                <a:latin typeface="Segoe UI Light"/>
              </a:rPr>
              <a:t> Data Center.</a:t>
            </a:r>
          </a:p>
          <a:p>
            <a:pPr defTabSz="932418">
              <a:lnSpc>
                <a:spcPts val="2448"/>
              </a:lnSpc>
            </a:pPr>
            <a:r>
              <a:rPr lang="en-US" sz="1632" b="1" dirty="0">
                <a:gradFill>
                  <a:gsLst>
                    <a:gs pos="2917">
                      <a:srgbClr val="000000"/>
                    </a:gs>
                    <a:gs pos="30000">
                      <a:srgbClr val="000000"/>
                    </a:gs>
                  </a:gsLst>
                  <a:lin ang="5400000" scaled="0"/>
                </a:gradFill>
                <a:latin typeface="Segoe UI Light"/>
              </a:rPr>
              <a:t>Failover </a:t>
            </a:r>
            <a:r>
              <a:rPr lang="en-US" sz="1632" b="1" dirty="0" err="1">
                <a:gradFill>
                  <a:gsLst>
                    <a:gs pos="2917">
                      <a:srgbClr val="000000"/>
                    </a:gs>
                    <a:gs pos="30000">
                      <a:srgbClr val="000000"/>
                    </a:gs>
                  </a:gsLst>
                  <a:lin ang="5400000" scaled="0"/>
                </a:gradFill>
                <a:latin typeface="Segoe UI Light"/>
              </a:rPr>
              <a:t>automático</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mismo</a:t>
            </a:r>
            <a:r>
              <a:rPr lang="en-US" sz="1632" b="1" dirty="0">
                <a:gradFill>
                  <a:gsLst>
                    <a:gs pos="2917">
                      <a:srgbClr val="000000"/>
                    </a:gs>
                    <a:gs pos="30000">
                      <a:srgbClr val="000000"/>
                    </a:gs>
                  </a:gsLst>
                  <a:lin ang="5400000" scaled="0"/>
                </a:gradFill>
                <a:latin typeface="Segoe UI Light"/>
              </a:rPr>
              <a:t> Data Center</a:t>
            </a:r>
            <a:r>
              <a:rPr lang="en-US" sz="1632" dirty="0">
                <a:gradFill>
                  <a:gsLst>
                    <a:gs pos="2917">
                      <a:srgbClr val="000000"/>
                    </a:gs>
                    <a:gs pos="30000">
                      <a:srgbClr val="000000"/>
                    </a:gs>
                  </a:gsLst>
                  <a:lin ang="5400000" scaled="0"/>
                </a:gradFill>
                <a:latin typeface="Segoe UI Light"/>
              </a:rPr>
              <a:t>.</a:t>
            </a:r>
          </a:p>
        </p:txBody>
      </p:sp>
      <p:sp>
        <p:nvSpPr>
          <p:cNvPr id="8" name="Rectangle 7"/>
          <p:cNvSpPr/>
          <p:nvPr/>
        </p:nvSpPr>
        <p:spPr>
          <a:xfrm>
            <a:off x="7668504" y="5128519"/>
            <a:ext cx="4145353" cy="11357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Dependiendo</a:t>
            </a:r>
            <a:r>
              <a:rPr lang="en-US" sz="1632" b="1" dirty="0">
                <a:gradFill>
                  <a:gsLst>
                    <a:gs pos="2917">
                      <a:srgbClr val="000000"/>
                    </a:gs>
                    <a:gs pos="30000">
                      <a:srgbClr val="000000"/>
                    </a:gs>
                  </a:gsLst>
                  <a:lin ang="5400000" scaled="0"/>
                </a:gradFill>
                <a:latin typeface="Segoe UI Light"/>
              </a:rPr>
              <a:t> del </a:t>
            </a:r>
            <a:r>
              <a:rPr lang="en-US" sz="1632" b="1" dirty="0" err="1">
                <a:gradFill>
                  <a:gsLst>
                    <a:gs pos="2917">
                      <a:srgbClr val="000000"/>
                    </a:gs>
                    <a:gs pos="30000">
                      <a:srgbClr val="000000"/>
                    </a:gs>
                  </a:gsLst>
                  <a:lin ang="5400000" scaled="0"/>
                </a:gradFill>
                <a:latin typeface="Segoe UI Light"/>
              </a:rPr>
              <a:t>modelo</a:t>
            </a:r>
            <a:r>
              <a:rPr lang="en-US" sz="1632" b="1" dirty="0">
                <a:gradFill>
                  <a:gsLst>
                    <a:gs pos="2917">
                      <a:srgbClr val="000000"/>
                    </a:gs>
                    <a:gs pos="30000">
                      <a:srgbClr val="000000"/>
                    </a:gs>
                  </a:gsLst>
                  <a:lin ang="5400000" scaled="0"/>
                </a:gradFill>
                <a:latin typeface="Segoe UI Light"/>
              </a:rPr>
              <a:t> de base de </a:t>
            </a:r>
            <a:r>
              <a:rPr lang="en-US" sz="1632" b="1" dirty="0" err="1">
                <a:gradFill>
                  <a:gsLst>
                    <a:gs pos="2917">
                      <a:srgbClr val="000000"/>
                    </a:gs>
                    <a:gs pos="30000">
                      <a:srgbClr val="000000"/>
                    </a:gs>
                  </a:gsLst>
                  <a:lin ang="5400000" scaled="0"/>
                </a:gradFill>
                <a:latin typeface="Segoe UI Light"/>
              </a:rPr>
              <a:t>datos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tiene</a:t>
            </a:r>
            <a:r>
              <a:rPr lang="en-US" sz="1632" b="1" dirty="0">
                <a:gradFill>
                  <a:gsLst>
                    <a:gs pos="2917">
                      <a:srgbClr val="000000"/>
                    </a:gs>
                    <a:gs pos="30000">
                      <a:srgbClr val="000000"/>
                    </a:gs>
                  </a:gsLst>
                  <a:lin ang="5400000" scaled="0"/>
                </a:gradFill>
                <a:latin typeface="Segoe UI Light"/>
              </a:rPr>
              <a:t> un </a:t>
            </a:r>
            <a:r>
              <a:rPr lang="en-US" sz="1632" b="1" dirty="0" err="1">
                <a:gradFill>
                  <a:gsLst>
                    <a:gs pos="2917">
                      <a:srgbClr val="000000"/>
                    </a:gs>
                    <a:gs pos="30000">
                      <a:srgbClr val="000000"/>
                    </a:gs>
                  </a:gsLst>
                  <a:lin ang="5400000" scaled="0"/>
                </a:gradFill>
                <a:latin typeface="Segoe UI Light"/>
              </a:rPr>
              <a:t>período</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retención</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diferente</a:t>
            </a:r>
            <a:r>
              <a:rPr lang="en-US" sz="1632" b="1" dirty="0">
                <a:gradFill>
                  <a:gsLst>
                    <a:gs pos="2917">
                      <a:srgbClr val="000000"/>
                    </a:gs>
                    <a:gs pos="30000">
                      <a:srgbClr val="000000"/>
                    </a:gs>
                  </a:gsLst>
                  <a:lin ang="5400000" scaled="0"/>
                </a:gradFill>
                <a:latin typeface="Segoe UI Light"/>
              </a:rPr>
              <a:t>.</a:t>
            </a:r>
          </a:p>
          <a:p>
            <a:pPr defTabSz="932418">
              <a:lnSpc>
                <a:spcPts val="2448"/>
              </a:lnSpc>
            </a:pPr>
            <a:r>
              <a:rPr lang="en-US" sz="1632" b="1" dirty="0">
                <a:gradFill>
                  <a:gsLst>
                    <a:gs pos="2917">
                      <a:srgbClr val="000000"/>
                    </a:gs>
                    <a:gs pos="30000">
                      <a:srgbClr val="000000"/>
                    </a:gs>
                  </a:gsLst>
                  <a:lin ang="5400000" scaled="0"/>
                </a:gradFill>
                <a:latin typeface="Segoe UI Light"/>
              </a:rPr>
              <a:t>Geo-</a:t>
            </a:r>
            <a:r>
              <a:rPr lang="en-US" sz="1632" b="1" dirty="0" err="1">
                <a:gradFill>
                  <a:gsLst>
                    <a:gs pos="2917">
                      <a:srgbClr val="000000"/>
                    </a:gs>
                    <a:gs pos="30000">
                      <a:srgbClr val="000000"/>
                    </a:gs>
                  </a:gsLst>
                  <a:lin ang="5400000" scaled="0"/>
                </a:gradFill>
                <a:latin typeface="Segoe UI Light"/>
              </a:rPr>
              <a:t>Replicado</a:t>
            </a:r>
            <a:r>
              <a:rPr lang="en-US" sz="1632" b="1" dirty="0">
                <a:gradFill>
                  <a:gsLst>
                    <a:gs pos="2917">
                      <a:srgbClr val="000000"/>
                    </a:gs>
                    <a:gs pos="30000">
                      <a:srgbClr val="000000"/>
                    </a:gs>
                  </a:gsLst>
                  <a:lin ang="5400000" scaled="0"/>
                </a:gradFill>
                <a:latin typeface="Segoe UI Light"/>
              </a:rPr>
              <a:t>.</a:t>
            </a:r>
          </a:p>
        </p:txBody>
      </p:sp>
      <p:sp>
        <p:nvSpPr>
          <p:cNvPr id="9" name="Rectangle 8"/>
          <p:cNvSpPr/>
          <p:nvPr/>
        </p:nvSpPr>
        <p:spPr>
          <a:xfrm>
            <a:off x="3423129" y="1445859"/>
            <a:ext cx="4145353" cy="1049273"/>
          </a:xfrm>
          <a:prstGeom prst="rect">
            <a:avLst/>
          </a:prstGeom>
          <a:solidFill>
            <a:srgbClr val="C0000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2448" dirty="0">
                <a:solidFill>
                  <a:schemeClr val="bg1"/>
                </a:solidFill>
              </a:rPr>
              <a:t>SQL Server </a:t>
            </a:r>
            <a:r>
              <a:rPr lang="en-US" sz="2448" dirty="0" err="1">
                <a:solidFill>
                  <a:schemeClr val="bg1"/>
                </a:solidFill>
              </a:rPr>
              <a:t>en</a:t>
            </a:r>
            <a:r>
              <a:rPr lang="en-US" sz="2448" dirty="0">
                <a:solidFill>
                  <a:schemeClr val="bg1"/>
                </a:solidFill>
              </a:rPr>
              <a:t> Azure VM</a:t>
            </a:r>
          </a:p>
        </p:txBody>
      </p:sp>
      <p:sp>
        <p:nvSpPr>
          <p:cNvPr id="10" name="Rectangle 9"/>
          <p:cNvSpPr/>
          <p:nvPr/>
        </p:nvSpPr>
        <p:spPr>
          <a:xfrm>
            <a:off x="7668504" y="1445859"/>
            <a:ext cx="4145353" cy="1049273"/>
          </a:xfrm>
          <a:prstGeom prst="rect">
            <a:avLst/>
          </a:pr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txBody>
          <a:bodyPr spcFirstLastPara="0" vert="horz" wrap="square" lIns="116575" tIns="116575" rIns="116575" bIns="116575" numCol="1" spcCol="1270" anchor="ctr" anchorCtr="0">
            <a:noAutofit/>
          </a:bodyPr>
          <a:lstStyle/>
          <a:p>
            <a:pPr algn="ctr"/>
            <a:r>
              <a:rPr lang="en-US" sz="2856" dirty="0">
                <a:solidFill>
                  <a:schemeClr val="bg1"/>
                </a:solidFill>
              </a:rPr>
              <a:t>Azure SQL Database</a:t>
            </a:r>
          </a:p>
        </p:txBody>
      </p:sp>
      <p:sp>
        <p:nvSpPr>
          <p:cNvPr id="11" name="Rectangle 10"/>
          <p:cNvSpPr/>
          <p:nvPr/>
        </p:nvSpPr>
        <p:spPr>
          <a:xfrm>
            <a:off x="3423129" y="3908352"/>
            <a:ext cx="4145353" cy="10783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err="1">
                <a:gradFill>
                  <a:gsLst>
                    <a:gs pos="2917">
                      <a:srgbClr val="000000"/>
                    </a:gs>
                    <a:gs pos="30000">
                      <a:srgbClr val="000000"/>
                    </a:gs>
                  </a:gsLst>
                  <a:lin ang="5400000" scaled="0"/>
                </a:gradFill>
                <a:latin typeface="Segoe UI Light"/>
              </a:rPr>
              <a:t>Réplicas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en</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entorno</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híbrido</a:t>
            </a:r>
            <a:r>
              <a:rPr lang="en-US" sz="1632" b="1" dirty="0">
                <a:gradFill>
                  <a:gsLst>
                    <a:gs pos="2917">
                      <a:srgbClr val="000000"/>
                    </a:gs>
                    <a:gs pos="30000">
                      <a:srgbClr val="000000"/>
                    </a:gs>
                  </a:gsLst>
                  <a:lin ang="5400000" scaled="0"/>
                </a:gradFill>
                <a:latin typeface="Segoe UI Light"/>
              </a:rPr>
              <a:t>/datacenter. </a:t>
            </a:r>
          </a:p>
          <a:p>
            <a:pPr defTabSz="932418">
              <a:lnSpc>
                <a:spcPts val="2448"/>
              </a:lnSpc>
            </a:pPr>
            <a:r>
              <a:rPr lang="en-US" sz="1632" b="1" dirty="0" err="1">
                <a:gradFill>
                  <a:gsLst>
                    <a:gs pos="2917">
                      <a:srgbClr val="000000"/>
                    </a:gs>
                    <a:gs pos="30000">
                      <a:srgbClr val="000000"/>
                    </a:gs>
                  </a:gsLst>
                  <a:lin ang="5400000" scaled="0"/>
                </a:gradFill>
                <a:latin typeface="Segoe UI Light"/>
              </a:rPr>
              <a:t>Uso</a:t>
            </a:r>
            <a:r>
              <a:rPr lang="en-US" sz="1632" b="1" dirty="0">
                <a:gradFill>
                  <a:gsLst>
                    <a:gs pos="2917">
                      <a:srgbClr val="000000"/>
                    </a:gs>
                    <a:gs pos="30000">
                      <a:srgbClr val="000000"/>
                    </a:gs>
                  </a:gsLst>
                  <a:lin ang="5400000" scaled="0"/>
                </a:gradFill>
                <a:latin typeface="Segoe UI Light"/>
              </a:rPr>
              <a:t> de </a:t>
            </a:r>
            <a:r>
              <a:rPr lang="en-US" sz="1632" b="1" dirty="0" err="1">
                <a:gradFill>
                  <a:gsLst>
                    <a:gs pos="2917">
                      <a:srgbClr val="000000"/>
                    </a:gs>
                    <a:gs pos="30000">
                      <a:srgbClr val="000000"/>
                    </a:gs>
                  </a:gsLst>
                  <a:lin ang="5400000" scaled="0"/>
                </a:gradFill>
                <a:latin typeface="Segoe UI Light"/>
              </a:rPr>
              <a:t>otros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productos</a:t>
            </a:r>
            <a:r>
              <a:rPr lang="en-US" sz="1632" b="1" dirty="0">
                <a:gradFill>
                  <a:gsLst>
                    <a:gs pos="2917">
                      <a:srgbClr val="000000"/>
                    </a:gs>
                    <a:gs pos="30000">
                      <a:srgbClr val="000000"/>
                    </a:gs>
                  </a:gsLst>
                  <a:lin ang="5400000" scaled="0"/>
                </a:gradFill>
                <a:latin typeface="Segoe UI Light"/>
              </a:rPr>
              <a:t> </a:t>
            </a:r>
            <a:r>
              <a:rPr lang="en-US" sz="1632" b="1" dirty="0" err="1">
                <a:gradFill>
                  <a:gsLst>
                    <a:gs pos="2917">
                      <a:srgbClr val="000000"/>
                    </a:gs>
                    <a:gs pos="30000">
                      <a:srgbClr val="000000"/>
                    </a:gs>
                  </a:gsLst>
                  <a:lin ang="5400000" scaled="0"/>
                </a:gradFill>
                <a:latin typeface="Segoe UI Light"/>
              </a:rPr>
              <a:t>como</a:t>
            </a:r>
            <a:r>
              <a:rPr lang="en-US" sz="1632" b="1" dirty="0">
                <a:gradFill>
                  <a:gsLst>
                    <a:gs pos="2917">
                      <a:srgbClr val="000000"/>
                    </a:gs>
                    <a:gs pos="30000">
                      <a:srgbClr val="000000"/>
                    </a:gs>
                  </a:gsLst>
                  <a:lin ang="5400000" scaled="0"/>
                </a:gradFill>
                <a:latin typeface="Segoe UI Light"/>
              </a:rPr>
              <a:t> Log Shipping.</a:t>
            </a:r>
            <a:endParaRPr lang="en-US" sz="1632" b="1" dirty="0">
              <a:solidFill>
                <a:srgbClr val="FFFFFF"/>
              </a:solidFill>
              <a:latin typeface="Segoe UI Light"/>
            </a:endParaRPr>
          </a:p>
        </p:txBody>
      </p:sp>
      <p:sp>
        <p:nvSpPr>
          <p:cNvPr id="12" name="Rectangle 11"/>
          <p:cNvSpPr/>
          <p:nvPr/>
        </p:nvSpPr>
        <p:spPr>
          <a:xfrm>
            <a:off x="433158" y="3908352"/>
            <a:ext cx="2881069" cy="10783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448" dirty="0" err="1">
                <a:solidFill>
                  <a:srgbClr val="FFFFFF"/>
                </a:solidFill>
                <a:latin typeface="Segoe UI Light"/>
              </a:rPr>
              <a:t>Recuperación</a:t>
            </a:r>
            <a:endParaRPr lang="en-US" sz="2448" dirty="0">
              <a:solidFill>
                <a:srgbClr val="FFFFFF"/>
              </a:solidFill>
              <a:latin typeface="Segoe UI Light"/>
            </a:endParaRPr>
          </a:p>
        </p:txBody>
      </p:sp>
      <p:sp>
        <p:nvSpPr>
          <p:cNvPr id="13" name="Rectangle 12"/>
          <p:cNvSpPr/>
          <p:nvPr/>
        </p:nvSpPr>
        <p:spPr>
          <a:xfrm>
            <a:off x="7668504" y="3908352"/>
            <a:ext cx="4145353" cy="107834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6235" tIns="139871" rIns="186494" bIns="139871" rtlCol="0" anchor="ctr">
            <a:noAutofit/>
          </a:bodyPr>
          <a:lstStyle/>
          <a:p>
            <a:pPr defTabSz="932418">
              <a:lnSpc>
                <a:spcPts val="2448"/>
              </a:lnSpc>
            </a:pPr>
            <a:r>
              <a:rPr lang="en-US" sz="1632" b="1" dirty="0">
                <a:gradFill>
                  <a:gsLst>
                    <a:gs pos="2917">
                      <a:srgbClr val="000000"/>
                    </a:gs>
                    <a:gs pos="30000">
                      <a:srgbClr val="000000"/>
                    </a:gs>
                  </a:gsLst>
                  <a:lin ang="5400000" scaled="0"/>
                </a:gradFill>
                <a:latin typeface="Segoe UI Light"/>
              </a:rPr>
              <a:t>Geo-</a:t>
            </a:r>
            <a:r>
              <a:rPr lang="en-US" sz="1632" b="1" dirty="0" err="1">
                <a:gradFill>
                  <a:gsLst>
                    <a:gs pos="2917">
                      <a:srgbClr val="000000"/>
                    </a:gs>
                    <a:gs pos="30000">
                      <a:srgbClr val="000000"/>
                    </a:gs>
                  </a:gsLst>
                  <a:lin ang="5400000" scaled="0"/>
                </a:gradFill>
                <a:latin typeface="Segoe UI Light"/>
              </a:rPr>
              <a:t>Replicación</a:t>
            </a:r>
            <a:r>
              <a:rPr lang="en-US" sz="1632" b="1" dirty="0">
                <a:gradFill>
                  <a:gsLst>
                    <a:gs pos="2917">
                      <a:srgbClr val="000000"/>
                    </a:gs>
                    <a:gs pos="30000">
                      <a:srgbClr val="000000"/>
                    </a:gs>
                  </a:gsLst>
                  <a:lin ang="5400000" scaled="0"/>
                </a:gradFill>
                <a:latin typeface="Segoe UI Light"/>
              </a:rPr>
              <a:t> hasta un </a:t>
            </a:r>
            <a:r>
              <a:rPr lang="en-US" sz="1632" b="1" dirty="0" err="1">
                <a:gradFill>
                  <a:gsLst>
                    <a:gs pos="2917">
                      <a:srgbClr val="000000"/>
                    </a:gs>
                    <a:gs pos="30000">
                      <a:srgbClr val="000000"/>
                    </a:gs>
                  </a:gsLst>
                  <a:lin ang="5400000" scaled="0"/>
                </a:gradFill>
                <a:latin typeface="Segoe UI Light"/>
              </a:rPr>
              <a:t>máximo</a:t>
            </a:r>
            <a:r>
              <a:rPr lang="en-US" sz="1632" b="1" dirty="0">
                <a:gradFill>
                  <a:gsLst>
                    <a:gs pos="2917">
                      <a:srgbClr val="000000"/>
                    </a:gs>
                    <a:gs pos="30000">
                      <a:srgbClr val="000000"/>
                    </a:gs>
                  </a:gsLst>
                  <a:lin ang="5400000" scaled="0"/>
                </a:gradFill>
                <a:latin typeface="Segoe UI Light"/>
              </a:rPr>
              <a:t> de 4 </a:t>
            </a:r>
            <a:r>
              <a:rPr lang="en-US" sz="1632" b="1" dirty="0" err="1">
                <a:gradFill>
                  <a:gsLst>
                    <a:gs pos="2917">
                      <a:srgbClr val="000000"/>
                    </a:gs>
                    <a:gs pos="30000">
                      <a:srgbClr val="000000"/>
                    </a:gs>
                  </a:gsLst>
                  <a:lin ang="5400000" scaled="0"/>
                </a:gradFill>
                <a:latin typeface="Segoe UI Light"/>
              </a:rPr>
              <a:t>réplicas</a:t>
            </a:r>
            <a:r>
              <a:rPr lang="en-US" sz="1632" dirty="0">
                <a:gradFill>
                  <a:gsLst>
                    <a:gs pos="2917">
                      <a:srgbClr val="000000"/>
                    </a:gs>
                    <a:gs pos="30000">
                      <a:srgbClr val="000000"/>
                    </a:gs>
                  </a:gsLst>
                  <a:lin ang="5400000" scaled="0"/>
                </a:gradFill>
                <a:latin typeface="Segoe UI Light"/>
              </a:rPr>
              <a:t>.</a:t>
            </a:r>
          </a:p>
          <a:p>
            <a:pPr defTabSz="932418">
              <a:lnSpc>
                <a:spcPts val="2448"/>
              </a:lnSpc>
            </a:pPr>
            <a:r>
              <a:rPr lang="en-US" sz="1632" b="1" dirty="0">
                <a:gradFill>
                  <a:gsLst>
                    <a:gs pos="2917">
                      <a:srgbClr val="000000"/>
                    </a:gs>
                    <a:gs pos="30000">
                      <a:srgbClr val="000000"/>
                    </a:gs>
                  </a:gsLst>
                  <a:lin ang="5400000" scaled="0"/>
                </a:gradFill>
                <a:latin typeface="Segoe UI Light"/>
              </a:rPr>
              <a:t>Geo-Replica </a:t>
            </a:r>
            <a:r>
              <a:rPr lang="en-US" sz="1632" b="1" dirty="0" err="1">
                <a:gradFill>
                  <a:gsLst>
                    <a:gs pos="2917">
                      <a:srgbClr val="000000"/>
                    </a:gs>
                    <a:gs pos="30000">
                      <a:srgbClr val="000000"/>
                    </a:gs>
                  </a:gsLst>
                  <a:lin ang="5400000" scaled="0"/>
                </a:gradFill>
                <a:latin typeface="Segoe UI Light"/>
              </a:rPr>
              <a:t>activa</a:t>
            </a:r>
            <a:r>
              <a:rPr lang="en-US" sz="1632" b="1" dirty="0">
                <a:gradFill>
                  <a:gsLst>
                    <a:gs pos="2917">
                      <a:srgbClr val="000000"/>
                    </a:gs>
                    <a:gs pos="30000">
                      <a:srgbClr val="000000"/>
                    </a:gs>
                  </a:gsLst>
                  <a:lin ang="5400000" scaled="0"/>
                </a:gradFill>
                <a:latin typeface="Segoe UI Light"/>
              </a:rPr>
              <a:t>.</a:t>
            </a:r>
          </a:p>
          <a:p>
            <a:pPr defTabSz="932418">
              <a:lnSpc>
                <a:spcPts val="2448"/>
              </a:lnSpc>
            </a:pPr>
            <a:endParaRPr lang="en-US" sz="1632" dirty="0">
              <a:solidFill>
                <a:srgbClr val="FFFFFF"/>
              </a:solidFill>
              <a:latin typeface="Segoe UI Light"/>
            </a:endParaRPr>
          </a:p>
        </p:txBody>
      </p:sp>
    </p:spTree>
    <p:extLst>
      <p:ext uri="{BB962C8B-B14F-4D97-AF65-F5344CB8AC3E}">
        <p14:creationId xmlns:p14="http://schemas.microsoft.com/office/powerpoint/2010/main" val="121351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decel="10000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0-#ppt_w/2"/>
                                          </p:val>
                                        </p:tav>
                                        <p:tav tm="100000">
                                          <p:val>
                                            <p:strVal val="#ppt_x"/>
                                          </p:val>
                                        </p:tav>
                                      </p:tavLst>
                                    </p:anim>
                                    <p:anim calcmode="lin" valueType="num">
                                      <p:cBhvr additive="base">
                                        <p:cTn id="22" dur="75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2" presetClass="entr" presetSubtype="8"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750" fill="hold"/>
                                        <p:tgtEl>
                                          <p:spTgt spid="7"/>
                                        </p:tgtEl>
                                        <p:attrNameLst>
                                          <p:attrName>ppt_x</p:attrName>
                                        </p:attrNameLst>
                                      </p:cBhvr>
                                      <p:tavLst>
                                        <p:tav tm="0">
                                          <p:val>
                                            <p:strVal val="0-#ppt_w/2"/>
                                          </p:val>
                                        </p:tav>
                                        <p:tav tm="100000">
                                          <p:val>
                                            <p:strVal val="#ppt_x"/>
                                          </p:val>
                                        </p:tav>
                                      </p:tavLst>
                                    </p:anim>
                                    <p:anim calcmode="lin" valueType="num">
                                      <p:cBhvr additive="base">
                                        <p:cTn id="27" dur="75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decel="10000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childTnLst>
                          </p:cTn>
                        </p:par>
                        <p:par>
                          <p:cTn id="37" fill="hold">
                            <p:stCondLst>
                              <p:cond delay="3750"/>
                            </p:stCondLst>
                            <p:childTnLst>
                              <p:par>
                                <p:cTn id="38" presetID="2" presetClass="entr" presetSubtype="8" decel="10000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750" fill="hold"/>
                                        <p:tgtEl>
                                          <p:spTgt spid="13"/>
                                        </p:tgtEl>
                                        <p:attrNameLst>
                                          <p:attrName>ppt_x</p:attrName>
                                        </p:attrNameLst>
                                      </p:cBhvr>
                                      <p:tavLst>
                                        <p:tav tm="0">
                                          <p:val>
                                            <p:strVal val="0-#ppt_w/2"/>
                                          </p:val>
                                        </p:tav>
                                        <p:tav tm="100000">
                                          <p:val>
                                            <p:strVal val="#ppt_x"/>
                                          </p:val>
                                        </p:tav>
                                      </p:tavLst>
                                    </p:anim>
                                    <p:anim calcmode="lin" valueType="num">
                                      <p:cBhvr additive="base">
                                        <p:cTn id="41" dur="750" fill="hold"/>
                                        <p:tgtEl>
                                          <p:spTgt spid="13"/>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0-#ppt_w/2"/>
                                          </p:val>
                                        </p:tav>
                                        <p:tav tm="100000">
                                          <p:val>
                                            <p:strVal val="#ppt_x"/>
                                          </p:val>
                                        </p:tav>
                                      </p:tavLst>
                                    </p:anim>
                                    <p:anim calcmode="lin" valueType="num">
                                      <p:cBhvr additive="base">
                                        <p:cTn id="45" dur="500" fill="hold"/>
                                        <p:tgtEl>
                                          <p:spTgt spid="6"/>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decel="10000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750" fill="hold"/>
                                        <p:tgtEl>
                                          <p:spTgt spid="4"/>
                                        </p:tgtEl>
                                        <p:attrNameLst>
                                          <p:attrName>ppt_x</p:attrName>
                                        </p:attrNameLst>
                                      </p:cBhvr>
                                      <p:tavLst>
                                        <p:tav tm="0">
                                          <p:val>
                                            <p:strVal val="0-#ppt_w/2"/>
                                          </p:val>
                                        </p:tav>
                                        <p:tav tm="100000">
                                          <p:val>
                                            <p:strVal val="#ppt_x"/>
                                          </p:val>
                                        </p:tav>
                                      </p:tavLst>
                                    </p:anim>
                                    <p:anim calcmode="lin" valueType="num">
                                      <p:cBhvr additive="base">
                                        <p:cTn id="50" dur="750" fill="hold"/>
                                        <p:tgtEl>
                                          <p:spTgt spid="4"/>
                                        </p:tgtEl>
                                        <p:attrNameLst>
                                          <p:attrName>ppt_y</p:attrName>
                                        </p:attrNameLst>
                                      </p:cBhvr>
                                      <p:tavLst>
                                        <p:tav tm="0">
                                          <p:val>
                                            <p:strVal val="#ppt_y"/>
                                          </p:val>
                                        </p:tav>
                                        <p:tav tm="100000">
                                          <p:val>
                                            <p:strVal val="#ppt_y"/>
                                          </p:val>
                                        </p:tav>
                                      </p:tavLst>
                                    </p:anim>
                                  </p:childTnLst>
                                </p:cTn>
                              </p:par>
                            </p:childTnLst>
                          </p:cTn>
                        </p:par>
                        <p:par>
                          <p:cTn id="51" fill="hold">
                            <p:stCondLst>
                              <p:cond delay="5250"/>
                            </p:stCondLst>
                            <p:childTnLst>
                              <p:par>
                                <p:cTn id="52" presetID="2" presetClass="entr" presetSubtype="8" decel="10000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750" fill="hold"/>
                                        <p:tgtEl>
                                          <p:spTgt spid="8"/>
                                        </p:tgtEl>
                                        <p:attrNameLst>
                                          <p:attrName>ppt_x</p:attrName>
                                        </p:attrNameLst>
                                      </p:cBhvr>
                                      <p:tavLst>
                                        <p:tav tm="0">
                                          <p:val>
                                            <p:strVal val="0-#ppt_w/2"/>
                                          </p:val>
                                        </p:tav>
                                        <p:tav tm="100000">
                                          <p:val>
                                            <p:strVal val="#ppt_x"/>
                                          </p:val>
                                        </p:tav>
                                      </p:tavLst>
                                    </p:anim>
                                    <p:anim calcmode="lin" valueType="num">
                                      <p:cBhvr additive="base">
                                        <p:cTn id="55"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t="9199" r="9422" b="16441"/>
          <a:stretch/>
        </p:blipFill>
        <p:spPr>
          <a:xfrm>
            <a:off x="607466" y="1266377"/>
            <a:ext cx="11202543" cy="4839724"/>
          </a:xfrm>
          <a:prstGeom prst="rect">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a:t>SQL Server </a:t>
            </a:r>
            <a:r>
              <a:rPr lang="en-US" dirty="0" err="1"/>
              <a:t>en</a:t>
            </a:r>
            <a:r>
              <a:rPr lang="en-US" dirty="0"/>
              <a:t> Azure VM (IaaS) – </a:t>
            </a:r>
            <a:r>
              <a:rPr lang="en-US" dirty="0" err="1"/>
              <a:t>Siempre</a:t>
            </a:r>
            <a:r>
              <a:rPr lang="en-US" dirty="0"/>
              <a:t> </a:t>
            </a:r>
            <a:r>
              <a:rPr lang="en-US" dirty="0" err="1"/>
              <a:t>Disponible</a:t>
            </a:r>
            <a:endParaRPr lang="en-GB" dirty="0"/>
          </a:p>
        </p:txBody>
      </p:sp>
      <p:grpSp>
        <p:nvGrpSpPr>
          <p:cNvPr id="5" name="Group 4"/>
          <p:cNvGrpSpPr/>
          <p:nvPr/>
        </p:nvGrpSpPr>
        <p:grpSpPr>
          <a:xfrm>
            <a:off x="622618" y="1354459"/>
            <a:ext cx="11201720" cy="4665669"/>
            <a:chOff x="609601" y="1328021"/>
            <a:chExt cx="10983075" cy="4574601"/>
          </a:xfrm>
          <a:solidFill>
            <a:srgbClr val="FF0000">
              <a:alpha val="50000"/>
            </a:srgbClr>
          </a:solidFill>
        </p:grpSpPr>
        <p:sp>
          <p:nvSpPr>
            <p:cNvPr id="6" name="Freeform 5"/>
            <p:cNvSpPr/>
            <p:nvPr/>
          </p:nvSpPr>
          <p:spPr>
            <a:xfrm>
              <a:off x="609601" y="1328021"/>
              <a:ext cx="3882500" cy="1857941"/>
            </a:xfrm>
            <a:custGeom>
              <a:avLst/>
              <a:gdLst>
                <a:gd name="connsiteX0" fmla="*/ 0 w 5270201"/>
                <a:gd name="connsiteY0" fmla="*/ 218778 h 2187775"/>
                <a:gd name="connsiteX1" fmla="*/ 218778 w 5270201"/>
                <a:gd name="connsiteY1" fmla="*/ 0 h 2187775"/>
                <a:gd name="connsiteX2" fmla="*/ 5051424 w 5270201"/>
                <a:gd name="connsiteY2" fmla="*/ 0 h 2187775"/>
                <a:gd name="connsiteX3" fmla="*/ 5270202 w 5270201"/>
                <a:gd name="connsiteY3" fmla="*/ 218778 h 2187775"/>
                <a:gd name="connsiteX4" fmla="*/ 5270201 w 5270201"/>
                <a:gd name="connsiteY4" fmla="*/ 1968998 h 2187775"/>
                <a:gd name="connsiteX5" fmla="*/ 5051423 w 5270201"/>
                <a:gd name="connsiteY5" fmla="*/ 2187776 h 2187775"/>
                <a:gd name="connsiteX6" fmla="*/ 218778 w 5270201"/>
                <a:gd name="connsiteY6" fmla="*/ 2187775 h 2187775"/>
                <a:gd name="connsiteX7" fmla="*/ 0 w 5270201"/>
                <a:gd name="connsiteY7" fmla="*/ 1968997 h 2187775"/>
                <a:gd name="connsiteX8" fmla="*/ 0 w 5270201"/>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01" h="2187775">
                  <a:moveTo>
                    <a:pt x="0" y="218778"/>
                  </a:moveTo>
                  <a:cubicBezTo>
                    <a:pt x="0" y="97950"/>
                    <a:pt x="97950" y="0"/>
                    <a:pt x="218778" y="0"/>
                  </a:cubicBezTo>
                  <a:lnTo>
                    <a:pt x="5051424" y="0"/>
                  </a:lnTo>
                  <a:cubicBezTo>
                    <a:pt x="5172252" y="0"/>
                    <a:pt x="5270202" y="97950"/>
                    <a:pt x="5270202" y="218778"/>
                  </a:cubicBezTo>
                  <a:cubicBezTo>
                    <a:pt x="5270202" y="802185"/>
                    <a:pt x="5270201" y="1385591"/>
                    <a:pt x="5270201" y="1968998"/>
                  </a:cubicBezTo>
                  <a:cubicBezTo>
                    <a:pt x="5270201" y="2089826"/>
                    <a:pt x="5172251" y="2187776"/>
                    <a:pt x="5051423"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2445" tIns="232445" rIns="232445" bIns="232445" numCol="1" spcCol="1270" anchor="ctr" anchorCtr="0">
              <a:noAutofit/>
            </a:bodyPr>
            <a:lstStyle/>
            <a:p>
              <a:pPr defTabSz="1949386">
                <a:lnSpc>
                  <a:spcPct val="90000"/>
                </a:lnSpc>
                <a:spcBef>
                  <a:spcPct val="0"/>
                </a:spcBef>
                <a:spcAft>
                  <a:spcPct val="35000"/>
                </a:spcAft>
              </a:pPr>
              <a:r>
                <a:rPr lang="en-US" sz="3264" dirty="0">
                  <a:effectLst>
                    <a:outerShdw blurRad="50800" dist="38100" dir="2700000" algn="tl" rotWithShape="0">
                      <a:prstClr val="black">
                        <a:alpha val="40000"/>
                      </a:prstClr>
                    </a:outerShdw>
                  </a:effectLst>
                </a:rPr>
                <a:t>Alta </a:t>
              </a:r>
              <a:r>
                <a:rPr lang="en-US" sz="3264" dirty="0" err="1">
                  <a:effectLst>
                    <a:outerShdw blurRad="50800" dist="38100" dir="2700000" algn="tl" rotWithShape="0">
                      <a:prstClr val="black">
                        <a:alpha val="40000"/>
                      </a:prstClr>
                    </a:outerShdw>
                  </a:effectLst>
                </a:rPr>
                <a:t>Disponibilidad</a:t>
              </a:r>
              <a:r>
                <a:rPr lang="en-US" sz="3264" dirty="0">
                  <a:effectLst>
                    <a:outerShdw blurRad="50800" dist="38100" dir="2700000" algn="tl" rotWithShape="0">
                      <a:prstClr val="black">
                        <a:alpha val="40000"/>
                      </a:prstClr>
                    </a:outerShdw>
                  </a:effectLst>
                </a:rPr>
                <a:t> Disaster Recovery</a:t>
              </a:r>
            </a:p>
          </p:txBody>
        </p:sp>
        <p:sp>
          <p:nvSpPr>
            <p:cNvPr id="8" name="Freeform 7"/>
            <p:cNvSpPr/>
            <p:nvPr/>
          </p:nvSpPr>
          <p:spPr>
            <a:xfrm>
              <a:off x="615404" y="3272325"/>
              <a:ext cx="3876697" cy="1829064"/>
            </a:xfrm>
            <a:custGeom>
              <a:avLst/>
              <a:gdLst>
                <a:gd name="connsiteX0" fmla="*/ 0 w 2528887"/>
                <a:gd name="connsiteY0" fmla="*/ 218778 h 2187775"/>
                <a:gd name="connsiteX1" fmla="*/ 218778 w 2528887"/>
                <a:gd name="connsiteY1" fmla="*/ 0 h 2187775"/>
                <a:gd name="connsiteX2" fmla="*/ 2310110 w 2528887"/>
                <a:gd name="connsiteY2" fmla="*/ 0 h 2187775"/>
                <a:gd name="connsiteX3" fmla="*/ 2528888 w 2528887"/>
                <a:gd name="connsiteY3" fmla="*/ 218778 h 2187775"/>
                <a:gd name="connsiteX4" fmla="*/ 2528887 w 2528887"/>
                <a:gd name="connsiteY4" fmla="*/ 1968998 h 2187775"/>
                <a:gd name="connsiteX5" fmla="*/ 2310109 w 2528887"/>
                <a:gd name="connsiteY5" fmla="*/ 2187776 h 2187775"/>
                <a:gd name="connsiteX6" fmla="*/ 218778 w 2528887"/>
                <a:gd name="connsiteY6" fmla="*/ 2187775 h 2187775"/>
                <a:gd name="connsiteX7" fmla="*/ 0 w 2528887"/>
                <a:gd name="connsiteY7" fmla="*/ 1968997 h 2187775"/>
                <a:gd name="connsiteX8" fmla="*/ 0 w 2528887"/>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887" h="2187775">
                  <a:moveTo>
                    <a:pt x="0" y="218778"/>
                  </a:moveTo>
                  <a:cubicBezTo>
                    <a:pt x="0" y="97950"/>
                    <a:pt x="97950" y="0"/>
                    <a:pt x="218778" y="0"/>
                  </a:cubicBezTo>
                  <a:lnTo>
                    <a:pt x="2310110" y="0"/>
                  </a:lnTo>
                  <a:cubicBezTo>
                    <a:pt x="2430938" y="0"/>
                    <a:pt x="2528888" y="97950"/>
                    <a:pt x="2528888" y="218778"/>
                  </a:cubicBezTo>
                  <a:cubicBezTo>
                    <a:pt x="2528888" y="802185"/>
                    <a:pt x="2528887" y="1385591"/>
                    <a:pt x="2528887" y="1968998"/>
                  </a:cubicBezTo>
                  <a:cubicBezTo>
                    <a:pt x="2528887" y="2089826"/>
                    <a:pt x="2430937" y="2187776"/>
                    <a:pt x="2310109"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1413" tIns="131413" rIns="131413" bIns="131413" numCol="1" spcCol="1270" anchor="ctr" anchorCtr="0">
              <a:noAutofit/>
            </a:bodyPr>
            <a:lstStyle/>
            <a:p>
              <a:pPr defTabSz="770687">
                <a:lnSpc>
                  <a:spcPct val="90000"/>
                </a:lnSpc>
                <a:spcBef>
                  <a:spcPct val="0"/>
                </a:spcBef>
                <a:spcAft>
                  <a:spcPct val="35000"/>
                </a:spcAft>
              </a:pPr>
              <a:r>
                <a:rPr lang="en-US" sz="1734" dirty="0">
                  <a:effectLst>
                    <a:outerShdw blurRad="50800" dist="38100" dir="2700000" algn="tl" rotWithShape="0">
                      <a:prstClr val="black">
                        <a:alpha val="40000"/>
                      </a:prstClr>
                    </a:outerShdw>
                  </a:effectLst>
                </a:rPr>
                <a:t>Always On Availability Groups</a:t>
              </a:r>
            </a:p>
            <a:p>
              <a:pPr defTabSz="770687">
                <a:lnSpc>
                  <a:spcPct val="90000"/>
                </a:lnSpc>
                <a:spcBef>
                  <a:spcPct val="0"/>
                </a:spcBef>
                <a:spcAft>
                  <a:spcPct val="35000"/>
                </a:spcAft>
              </a:pPr>
              <a:r>
                <a:rPr lang="en-US" sz="1734" dirty="0">
                  <a:effectLst>
                    <a:outerShdw blurRad="50800" dist="38100" dir="2700000" algn="tl" rotWithShape="0">
                      <a:prstClr val="black">
                        <a:alpha val="40000"/>
                      </a:prstClr>
                    </a:outerShdw>
                  </a:effectLst>
                </a:rPr>
                <a:t>Always On Failover Cluster </a:t>
              </a:r>
              <a:r>
                <a:rPr lang="en-US" sz="1734" dirty="0" err="1">
                  <a:effectLst>
                    <a:outerShdw blurRad="50800" dist="38100" dir="2700000" algn="tl" rotWithShape="0">
                      <a:prstClr val="black">
                        <a:alpha val="40000"/>
                      </a:prstClr>
                    </a:outerShdw>
                  </a:effectLst>
                </a:rPr>
                <a:t>Intances</a:t>
              </a:r>
              <a:r>
                <a:rPr lang="en-US" sz="1734" dirty="0">
                  <a:effectLst>
                    <a:outerShdw blurRad="50800" dist="38100" dir="2700000" algn="tl" rotWithShape="0">
                      <a:prstClr val="black">
                        <a:alpha val="40000"/>
                      </a:prstClr>
                    </a:outerShdw>
                  </a:effectLst>
                </a:rPr>
                <a:t>*</a:t>
              </a:r>
            </a:p>
            <a:p>
              <a:pPr defTabSz="770687">
                <a:lnSpc>
                  <a:spcPct val="90000"/>
                </a:lnSpc>
                <a:spcBef>
                  <a:spcPct val="0"/>
                </a:spcBef>
                <a:spcAft>
                  <a:spcPct val="35000"/>
                </a:spcAft>
              </a:pPr>
              <a:r>
                <a:rPr lang="en-US" sz="1734" dirty="0">
                  <a:effectLst>
                    <a:outerShdw blurRad="50800" dist="38100" dir="2700000" algn="tl" rotWithShape="0">
                      <a:prstClr val="black">
                        <a:alpha val="40000"/>
                      </a:prstClr>
                    </a:outerShdw>
                  </a:effectLst>
                </a:rPr>
                <a:t>Database Mirroring</a:t>
              </a:r>
            </a:p>
            <a:p>
              <a:pPr defTabSz="770687">
                <a:lnSpc>
                  <a:spcPct val="90000"/>
                </a:lnSpc>
                <a:spcBef>
                  <a:spcPct val="0"/>
                </a:spcBef>
                <a:spcAft>
                  <a:spcPct val="35000"/>
                </a:spcAft>
              </a:pPr>
              <a:r>
                <a:rPr lang="en-US" sz="1734" dirty="0">
                  <a:effectLst>
                    <a:outerShdw blurRad="50800" dist="38100" dir="2700000" algn="tl" rotWithShape="0">
                      <a:prstClr val="black">
                        <a:alpha val="40000"/>
                      </a:prstClr>
                    </a:outerShdw>
                  </a:effectLst>
                </a:rPr>
                <a:t>Log Shipping</a:t>
              </a:r>
            </a:p>
            <a:p>
              <a:pPr defTabSz="770687">
                <a:lnSpc>
                  <a:spcPct val="90000"/>
                </a:lnSpc>
                <a:spcBef>
                  <a:spcPct val="0"/>
                </a:spcBef>
                <a:spcAft>
                  <a:spcPct val="35000"/>
                </a:spcAft>
              </a:pPr>
              <a:r>
                <a:rPr lang="en-US" sz="1734" dirty="0" err="1">
                  <a:effectLst>
                    <a:outerShdw blurRad="50800" dist="38100" dir="2700000" algn="tl" rotWithShape="0">
                      <a:prstClr val="black">
                        <a:alpha val="40000"/>
                      </a:prstClr>
                    </a:outerShdw>
                  </a:effectLst>
                </a:rPr>
                <a:t>Entorno</a:t>
              </a:r>
              <a:r>
                <a:rPr lang="en-US" sz="1734" dirty="0">
                  <a:effectLst>
                    <a:outerShdw blurRad="50800" dist="38100" dir="2700000" algn="tl" rotWithShape="0">
                      <a:prstClr val="black">
                        <a:alpha val="40000"/>
                      </a:prstClr>
                    </a:outerShdw>
                  </a:effectLst>
                </a:rPr>
                <a:t> </a:t>
              </a:r>
              <a:r>
                <a:rPr lang="en-US" sz="1734" dirty="0" err="1">
                  <a:effectLst>
                    <a:outerShdw blurRad="50800" dist="38100" dir="2700000" algn="tl" rotWithShape="0">
                      <a:prstClr val="black">
                        <a:alpha val="40000"/>
                      </a:prstClr>
                    </a:outerShdw>
                  </a:effectLst>
                </a:rPr>
                <a:t>Híbrido</a:t>
              </a:r>
              <a:endParaRPr lang="en-US" sz="1734" dirty="0">
                <a:effectLst>
                  <a:outerShdw blurRad="50800" dist="38100" dir="2700000" algn="tl" rotWithShape="0">
                    <a:prstClr val="black">
                      <a:alpha val="40000"/>
                    </a:prstClr>
                  </a:outerShdw>
                </a:effectLst>
              </a:endParaRPr>
            </a:p>
          </p:txBody>
        </p:sp>
        <p:sp>
          <p:nvSpPr>
            <p:cNvPr id="9" name="Freeform 8"/>
            <p:cNvSpPr/>
            <p:nvPr/>
          </p:nvSpPr>
          <p:spPr>
            <a:xfrm>
              <a:off x="615405" y="5101389"/>
              <a:ext cx="3897355" cy="767916"/>
            </a:xfrm>
            <a:custGeom>
              <a:avLst/>
              <a:gdLst>
                <a:gd name="connsiteX0" fmla="*/ 0 w 2528887"/>
                <a:gd name="connsiteY0" fmla="*/ 218778 h 2187775"/>
                <a:gd name="connsiteX1" fmla="*/ 218778 w 2528887"/>
                <a:gd name="connsiteY1" fmla="*/ 0 h 2187775"/>
                <a:gd name="connsiteX2" fmla="*/ 2310110 w 2528887"/>
                <a:gd name="connsiteY2" fmla="*/ 0 h 2187775"/>
                <a:gd name="connsiteX3" fmla="*/ 2528888 w 2528887"/>
                <a:gd name="connsiteY3" fmla="*/ 218778 h 2187775"/>
                <a:gd name="connsiteX4" fmla="*/ 2528887 w 2528887"/>
                <a:gd name="connsiteY4" fmla="*/ 1968998 h 2187775"/>
                <a:gd name="connsiteX5" fmla="*/ 2310109 w 2528887"/>
                <a:gd name="connsiteY5" fmla="*/ 2187776 h 2187775"/>
                <a:gd name="connsiteX6" fmla="*/ 218778 w 2528887"/>
                <a:gd name="connsiteY6" fmla="*/ 2187775 h 2187775"/>
                <a:gd name="connsiteX7" fmla="*/ 0 w 2528887"/>
                <a:gd name="connsiteY7" fmla="*/ 1968997 h 2187775"/>
                <a:gd name="connsiteX8" fmla="*/ 0 w 2528887"/>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887" h="2187775">
                  <a:moveTo>
                    <a:pt x="0" y="218778"/>
                  </a:moveTo>
                  <a:cubicBezTo>
                    <a:pt x="0" y="97950"/>
                    <a:pt x="97950" y="0"/>
                    <a:pt x="218778" y="0"/>
                  </a:cubicBezTo>
                  <a:lnTo>
                    <a:pt x="2310110" y="0"/>
                  </a:lnTo>
                  <a:cubicBezTo>
                    <a:pt x="2430938" y="0"/>
                    <a:pt x="2528888" y="97950"/>
                    <a:pt x="2528888" y="218778"/>
                  </a:cubicBezTo>
                  <a:cubicBezTo>
                    <a:pt x="2528888" y="802185"/>
                    <a:pt x="2528887" y="1385591"/>
                    <a:pt x="2528887" y="1968998"/>
                  </a:cubicBezTo>
                  <a:cubicBezTo>
                    <a:pt x="2528887" y="2089826"/>
                    <a:pt x="2430937" y="2187776"/>
                    <a:pt x="2310109"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1413" tIns="131413" rIns="131413" bIns="131413" numCol="1" spcCol="1270" anchor="ctr" anchorCtr="0">
              <a:noAutofit/>
            </a:bodyPr>
            <a:lstStyle/>
            <a:p>
              <a:pPr algn="r" defTabSz="770687">
                <a:lnSpc>
                  <a:spcPct val="90000"/>
                </a:lnSpc>
                <a:spcBef>
                  <a:spcPct val="0"/>
                </a:spcBef>
                <a:spcAft>
                  <a:spcPct val="35000"/>
                </a:spcAft>
              </a:pPr>
              <a:r>
                <a:rPr lang="en-US" sz="1734" dirty="0">
                  <a:effectLst>
                    <a:outerShdw blurRad="50800" dist="38100" dir="2700000" algn="tl" rotWithShape="0">
                      <a:prstClr val="black">
                        <a:alpha val="40000"/>
                      </a:prstClr>
                    </a:outerShdw>
                  </a:effectLst>
                </a:rPr>
                <a:t>Backup and Restore con Azure Blob Storage Service</a:t>
              </a:r>
            </a:p>
          </p:txBody>
        </p:sp>
        <p:sp>
          <p:nvSpPr>
            <p:cNvPr id="10" name="Freeform 9"/>
            <p:cNvSpPr/>
            <p:nvPr/>
          </p:nvSpPr>
          <p:spPr>
            <a:xfrm>
              <a:off x="7661709" y="1328035"/>
              <a:ext cx="3916918" cy="1857927"/>
            </a:xfrm>
            <a:custGeom>
              <a:avLst/>
              <a:gdLst>
                <a:gd name="connsiteX0" fmla="*/ 0 w 5270201"/>
                <a:gd name="connsiteY0" fmla="*/ 218778 h 2187775"/>
                <a:gd name="connsiteX1" fmla="*/ 218778 w 5270201"/>
                <a:gd name="connsiteY1" fmla="*/ 0 h 2187775"/>
                <a:gd name="connsiteX2" fmla="*/ 5051424 w 5270201"/>
                <a:gd name="connsiteY2" fmla="*/ 0 h 2187775"/>
                <a:gd name="connsiteX3" fmla="*/ 5270202 w 5270201"/>
                <a:gd name="connsiteY3" fmla="*/ 218778 h 2187775"/>
                <a:gd name="connsiteX4" fmla="*/ 5270201 w 5270201"/>
                <a:gd name="connsiteY4" fmla="*/ 1968998 h 2187775"/>
                <a:gd name="connsiteX5" fmla="*/ 5051423 w 5270201"/>
                <a:gd name="connsiteY5" fmla="*/ 2187776 h 2187775"/>
                <a:gd name="connsiteX6" fmla="*/ 218778 w 5270201"/>
                <a:gd name="connsiteY6" fmla="*/ 2187775 h 2187775"/>
                <a:gd name="connsiteX7" fmla="*/ 0 w 5270201"/>
                <a:gd name="connsiteY7" fmla="*/ 1968997 h 2187775"/>
                <a:gd name="connsiteX8" fmla="*/ 0 w 5270201"/>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0201" h="2187775">
                  <a:moveTo>
                    <a:pt x="0" y="218778"/>
                  </a:moveTo>
                  <a:cubicBezTo>
                    <a:pt x="0" y="97950"/>
                    <a:pt x="97950" y="0"/>
                    <a:pt x="218778" y="0"/>
                  </a:cubicBezTo>
                  <a:lnTo>
                    <a:pt x="5051424" y="0"/>
                  </a:lnTo>
                  <a:cubicBezTo>
                    <a:pt x="5172252" y="0"/>
                    <a:pt x="5270202" y="97950"/>
                    <a:pt x="5270202" y="218778"/>
                  </a:cubicBezTo>
                  <a:cubicBezTo>
                    <a:pt x="5270202" y="802185"/>
                    <a:pt x="5270201" y="1385591"/>
                    <a:pt x="5270201" y="1968998"/>
                  </a:cubicBezTo>
                  <a:cubicBezTo>
                    <a:pt x="5270201" y="2089826"/>
                    <a:pt x="5172251" y="2187776"/>
                    <a:pt x="5051423"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2445" tIns="232445" rIns="232445" bIns="232445" numCol="1" spcCol="1270" anchor="ctr" anchorCtr="0">
              <a:noAutofit/>
            </a:bodyPr>
            <a:lstStyle/>
            <a:p>
              <a:pPr algn="ctr" defTabSz="1949386">
                <a:lnSpc>
                  <a:spcPct val="90000"/>
                </a:lnSpc>
                <a:spcBef>
                  <a:spcPct val="0"/>
                </a:spcBef>
                <a:spcAft>
                  <a:spcPct val="35000"/>
                </a:spcAft>
              </a:pPr>
              <a:r>
                <a:rPr lang="en-US" sz="3264" dirty="0">
                  <a:effectLst>
                    <a:outerShdw blurRad="50800" dist="38100" dir="2700000" algn="tl" rotWithShape="0">
                      <a:prstClr val="black">
                        <a:alpha val="40000"/>
                      </a:prstClr>
                    </a:outerShdw>
                  </a:effectLst>
                </a:rPr>
                <a:t>Windows Azure</a:t>
              </a:r>
            </a:p>
          </p:txBody>
        </p:sp>
        <p:sp>
          <p:nvSpPr>
            <p:cNvPr id="11" name="Freeform 10"/>
            <p:cNvSpPr/>
            <p:nvPr/>
          </p:nvSpPr>
          <p:spPr>
            <a:xfrm>
              <a:off x="7661709" y="3272325"/>
              <a:ext cx="3916918" cy="1244255"/>
            </a:xfrm>
            <a:custGeom>
              <a:avLst/>
              <a:gdLst>
                <a:gd name="connsiteX0" fmla="*/ 0 w 2528887"/>
                <a:gd name="connsiteY0" fmla="*/ 218778 h 2187775"/>
                <a:gd name="connsiteX1" fmla="*/ 218778 w 2528887"/>
                <a:gd name="connsiteY1" fmla="*/ 0 h 2187775"/>
                <a:gd name="connsiteX2" fmla="*/ 2310110 w 2528887"/>
                <a:gd name="connsiteY2" fmla="*/ 0 h 2187775"/>
                <a:gd name="connsiteX3" fmla="*/ 2528888 w 2528887"/>
                <a:gd name="connsiteY3" fmla="*/ 218778 h 2187775"/>
                <a:gd name="connsiteX4" fmla="*/ 2528887 w 2528887"/>
                <a:gd name="connsiteY4" fmla="*/ 1968998 h 2187775"/>
                <a:gd name="connsiteX5" fmla="*/ 2310109 w 2528887"/>
                <a:gd name="connsiteY5" fmla="*/ 2187776 h 2187775"/>
                <a:gd name="connsiteX6" fmla="*/ 218778 w 2528887"/>
                <a:gd name="connsiteY6" fmla="*/ 2187775 h 2187775"/>
                <a:gd name="connsiteX7" fmla="*/ 0 w 2528887"/>
                <a:gd name="connsiteY7" fmla="*/ 1968997 h 2187775"/>
                <a:gd name="connsiteX8" fmla="*/ 0 w 2528887"/>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887" h="2187775">
                  <a:moveTo>
                    <a:pt x="0" y="218778"/>
                  </a:moveTo>
                  <a:cubicBezTo>
                    <a:pt x="0" y="97950"/>
                    <a:pt x="97950" y="0"/>
                    <a:pt x="218778" y="0"/>
                  </a:cubicBezTo>
                  <a:lnTo>
                    <a:pt x="2310110" y="0"/>
                  </a:lnTo>
                  <a:cubicBezTo>
                    <a:pt x="2430938" y="0"/>
                    <a:pt x="2528888" y="97950"/>
                    <a:pt x="2528888" y="218778"/>
                  </a:cubicBezTo>
                  <a:cubicBezTo>
                    <a:pt x="2528888" y="802185"/>
                    <a:pt x="2528887" y="1385591"/>
                    <a:pt x="2528887" y="1968998"/>
                  </a:cubicBezTo>
                  <a:cubicBezTo>
                    <a:pt x="2528887" y="2089826"/>
                    <a:pt x="2430937" y="2187776"/>
                    <a:pt x="2310109"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1413" tIns="131413" rIns="131413" bIns="131413" numCol="1" spcCol="1270" anchor="ctr" anchorCtr="0">
              <a:noAutofit/>
            </a:bodyPr>
            <a:lstStyle/>
            <a:p>
              <a:pPr algn="r" defTabSz="770687">
                <a:lnSpc>
                  <a:spcPct val="90000"/>
                </a:lnSpc>
                <a:spcBef>
                  <a:spcPct val="0"/>
                </a:spcBef>
                <a:spcAft>
                  <a:spcPct val="35000"/>
                </a:spcAft>
              </a:pPr>
              <a:r>
                <a:rPr lang="en-US" sz="1632" dirty="0">
                  <a:effectLst>
                    <a:outerShdw blurRad="50800" dist="38100" dir="2700000" algn="tl" rotWithShape="0">
                      <a:prstClr val="black">
                        <a:alpha val="40000"/>
                      </a:prstClr>
                    </a:outerShdw>
                  </a:effectLst>
                </a:rPr>
                <a:t>Geo-</a:t>
              </a:r>
              <a:r>
                <a:rPr lang="en-US" sz="1632" dirty="0" err="1">
                  <a:effectLst>
                    <a:outerShdw blurRad="50800" dist="38100" dir="2700000" algn="tl" rotWithShape="0">
                      <a:prstClr val="black">
                        <a:alpha val="40000"/>
                      </a:prstClr>
                    </a:outerShdw>
                  </a:effectLst>
                </a:rPr>
                <a:t>Replicación</a:t>
              </a:r>
              <a:r>
                <a:rPr lang="en-US" sz="1734" dirty="0">
                  <a:effectLst>
                    <a:outerShdw blurRad="50800" dist="38100" dir="2700000" algn="tl" rotWithShape="0">
                      <a:prstClr val="black">
                        <a:alpha val="40000"/>
                      </a:prstClr>
                    </a:outerShdw>
                  </a:effectLst>
                </a:rPr>
                <a:t> del </a:t>
              </a:r>
              <a:r>
                <a:rPr lang="en-US" sz="1734" dirty="0" err="1">
                  <a:effectLst>
                    <a:outerShdw blurRad="50800" dist="38100" dir="2700000" algn="tl" rotWithShape="0">
                      <a:prstClr val="black">
                        <a:alpha val="40000"/>
                      </a:prstClr>
                    </a:outerShdw>
                  </a:effectLst>
                </a:rPr>
                <a:t>almacenamiento</a:t>
              </a:r>
              <a:endParaRPr lang="en-US" sz="1734" dirty="0">
                <a:effectLst>
                  <a:outerShdw blurRad="50800" dist="38100" dir="2700000" algn="tl" rotWithShape="0">
                    <a:prstClr val="black">
                      <a:alpha val="40000"/>
                    </a:prstClr>
                  </a:outerShdw>
                </a:effectLst>
              </a:endParaRPr>
            </a:p>
          </p:txBody>
        </p:sp>
        <p:sp>
          <p:nvSpPr>
            <p:cNvPr id="12" name="Freeform 11"/>
            <p:cNvSpPr/>
            <p:nvPr/>
          </p:nvSpPr>
          <p:spPr>
            <a:xfrm>
              <a:off x="7661710" y="4600876"/>
              <a:ext cx="3930966" cy="1301746"/>
            </a:xfrm>
            <a:custGeom>
              <a:avLst/>
              <a:gdLst>
                <a:gd name="connsiteX0" fmla="*/ 0 w 2528887"/>
                <a:gd name="connsiteY0" fmla="*/ 218778 h 2187775"/>
                <a:gd name="connsiteX1" fmla="*/ 218778 w 2528887"/>
                <a:gd name="connsiteY1" fmla="*/ 0 h 2187775"/>
                <a:gd name="connsiteX2" fmla="*/ 2310110 w 2528887"/>
                <a:gd name="connsiteY2" fmla="*/ 0 h 2187775"/>
                <a:gd name="connsiteX3" fmla="*/ 2528888 w 2528887"/>
                <a:gd name="connsiteY3" fmla="*/ 218778 h 2187775"/>
                <a:gd name="connsiteX4" fmla="*/ 2528887 w 2528887"/>
                <a:gd name="connsiteY4" fmla="*/ 1968998 h 2187775"/>
                <a:gd name="connsiteX5" fmla="*/ 2310109 w 2528887"/>
                <a:gd name="connsiteY5" fmla="*/ 2187776 h 2187775"/>
                <a:gd name="connsiteX6" fmla="*/ 218778 w 2528887"/>
                <a:gd name="connsiteY6" fmla="*/ 2187775 h 2187775"/>
                <a:gd name="connsiteX7" fmla="*/ 0 w 2528887"/>
                <a:gd name="connsiteY7" fmla="*/ 1968997 h 2187775"/>
                <a:gd name="connsiteX8" fmla="*/ 0 w 2528887"/>
                <a:gd name="connsiteY8" fmla="*/ 218778 h 218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8887" h="2187775">
                  <a:moveTo>
                    <a:pt x="0" y="218778"/>
                  </a:moveTo>
                  <a:cubicBezTo>
                    <a:pt x="0" y="97950"/>
                    <a:pt x="97950" y="0"/>
                    <a:pt x="218778" y="0"/>
                  </a:cubicBezTo>
                  <a:lnTo>
                    <a:pt x="2310110" y="0"/>
                  </a:lnTo>
                  <a:cubicBezTo>
                    <a:pt x="2430938" y="0"/>
                    <a:pt x="2528888" y="97950"/>
                    <a:pt x="2528888" y="218778"/>
                  </a:cubicBezTo>
                  <a:cubicBezTo>
                    <a:pt x="2528888" y="802185"/>
                    <a:pt x="2528887" y="1385591"/>
                    <a:pt x="2528887" y="1968998"/>
                  </a:cubicBezTo>
                  <a:cubicBezTo>
                    <a:pt x="2528887" y="2089826"/>
                    <a:pt x="2430937" y="2187776"/>
                    <a:pt x="2310109" y="2187776"/>
                  </a:cubicBezTo>
                  <a:lnTo>
                    <a:pt x="218778" y="2187775"/>
                  </a:lnTo>
                  <a:cubicBezTo>
                    <a:pt x="97950" y="2187775"/>
                    <a:pt x="0" y="2089825"/>
                    <a:pt x="0" y="1968997"/>
                  </a:cubicBezTo>
                  <a:lnTo>
                    <a:pt x="0" y="218778"/>
                  </a:lnTo>
                  <a:close/>
                </a:path>
              </a:pathLst>
            </a:cu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1413" tIns="131413" rIns="131413" bIns="131413" numCol="1" spcCol="1270" anchor="ctr" anchorCtr="0">
              <a:noAutofit/>
            </a:bodyPr>
            <a:lstStyle/>
            <a:p>
              <a:pPr algn="r" defTabSz="770687">
                <a:lnSpc>
                  <a:spcPct val="90000"/>
                </a:lnSpc>
                <a:spcBef>
                  <a:spcPct val="0"/>
                </a:spcBef>
                <a:spcAft>
                  <a:spcPct val="35000"/>
                </a:spcAft>
              </a:pPr>
              <a:r>
                <a:rPr lang="en-US" sz="1734" dirty="0" err="1">
                  <a:effectLst>
                    <a:outerShdw blurRad="50800" dist="38100" dir="2700000" algn="tl" rotWithShape="0">
                      <a:prstClr val="black">
                        <a:alpha val="40000"/>
                      </a:prstClr>
                    </a:outerShdw>
                  </a:effectLst>
                </a:rPr>
                <a:t>Uso</a:t>
              </a:r>
              <a:r>
                <a:rPr lang="en-US" sz="1734" dirty="0">
                  <a:effectLst>
                    <a:outerShdw blurRad="50800" dist="38100" dir="2700000" algn="tl" rotWithShape="0">
                      <a:prstClr val="black">
                        <a:alpha val="40000"/>
                      </a:prstClr>
                    </a:outerShdw>
                  </a:effectLst>
                </a:rPr>
                <a:t> de </a:t>
              </a:r>
              <a:r>
                <a:rPr lang="en-US" sz="1734" dirty="0" err="1">
                  <a:effectLst>
                    <a:outerShdw blurRad="50800" dist="38100" dir="2700000" algn="tl" rotWithShape="0">
                      <a:prstClr val="black">
                        <a:alpha val="40000"/>
                      </a:prstClr>
                    </a:outerShdw>
                  </a:effectLst>
                </a:rPr>
                <a:t>Availabilty</a:t>
              </a:r>
              <a:r>
                <a:rPr lang="en-US" sz="1734" dirty="0">
                  <a:effectLst>
                    <a:outerShdw blurRad="50800" dist="38100" dir="2700000" algn="tl" rotWithShape="0">
                      <a:prstClr val="black">
                        <a:alpha val="40000"/>
                      </a:prstClr>
                    </a:outerShdw>
                  </a:effectLst>
                </a:rPr>
                <a:t> Set</a:t>
              </a:r>
            </a:p>
          </p:txBody>
        </p:sp>
      </p:grpSp>
    </p:spTree>
    <p:extLst>
      <p:ext uri="{BB962C8B-B14F-4D97-AF65-F5344CB8AC3E}">
        <p14:creationId xmlns:p14="http://schemas.microsoft.com/office/powerpoint/2010/main" val="27451469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4651" t="12731" r="6007" b="39704"/>
          <a:stretch/>
        </p:blipFill>
        <p:spPr>
          <a:xfrm>
            <a:off x="622618" y="1266377"/>
            <a:ext cx="11109432" cy="4731735"/>
          </a:xfrm>
          <a:prstGeom prst="rect">
            <a:avLst/>
          </a:prstGeom>
          <a:ln>
            <a:noFill/>
          </a:ln>
          <a:effectLst>
            <a:softEdge rad="112500"/>
          </a:effectLst>
        </p:spPr>
      </p:pic>
      <p:sp>
        <p:nvSpPr>
          <p:cNvPr id="2" name="Title 1"/>
          <p:cNvSpPr>
            <a:spLocks noGrp="1"/>
          </p:cNvSpPr>
          <p:nvPr>
            <p:ph type="title"/>
          </p:nvPr>
        </p:nvSpPr>
        <p:spPr/>
        <p:txBody>
          <a:bodyPr>
            <a:normAutofit fontScale="90000"/>
          </a:bodyPr>
          <a:lstStyle/>
          <a:p>
            <a:r>
              <a:rPr lang="en-US" dirty="0"/>
              <a:t>SQL Server </a:t>
            </a:r>
            <a:r>
              <a:rPr lang="en-US" dirty="0" err="1"/>
              <a:t>en</a:t>
            </a:r>
            <a:r>
              <a:rPr lang="en-US" dirty="0"/>
              <a:t> Azure VM (IaaS) – </a:t>
            </a:r>
            <a:r>
              <a:rPr lang="en-US" dirty="0" err="1"/>
              <a:t>Siempre</a:t>
            </a:r>
            <a:r>
              <a:rPr lang="en-US" dirty="0"/>
              <a:t> </a:t>
            </a:r>
            <a:r>
              <a:rPr lang="en-US" dirty="0" err="1"/>
              <a:t>Disponible</a:t>
            </a:r>
            <a:endParaRPr lang="en-GB" dirty="0"/>
          </a:p>
        </p:txBody>
      </p:sp>
      <p:grpSp>
        <p:nvGrpSpPr>
          <p:cNvPr id="3" name="Group 2"/>
          <p:cNvGrpSpPr/>
          <p:nvPr/>
        </p:nvGrpSpPr>
        <p:grpSpPr>
          <a:xfrm>
            <a:off x="701855" y="1379390"/>
            <a:ext cx="10892760" cy="3794103"/>
            <a:chOff x="687291" y="1352466"/>
            <a:chExt cx="10680146" cy="3464189"/>
          </a:xfrm>
        </p:grpSpPr>
        <p:sp>
          <p:nvSpPr>
            <p:cNvPr id="4" name="Freeform 3"/>
            <p:cNvSpPr/>
            <p:nvPr/>
          </p:nvSpPr>
          <p:spPr>
            <a:xfrm>
              <a:off x="687291" y="1352466"/>
              <a:ext cx="10680145" cy="709668"/>
            </a:xfrm>
            <a:custGeom>
              <a:avLst/>
              <a:gdLst>
                <a:gd name="connsiteX0" fmla="*/ 0 w 10183909"/>
                <a:gd name="connsiteY0" fmla="*/ 198881 h 1193260"/>
                <a:gd name="connsiteX1" fmla="*/ 198881 w 10183909"/>
                <a:gd name="connsiteY1" fmla="*/ 0 h 1193260"/>
                <a:gd name="connsiteX2" fmla="*/ 9985028 w 10183909"/>
                <a:gd name="connsiteY2" fmla="*/ 0 h 1193260"/>
                <a:gd name="connsiteX3" fmla="*/ 10183909 w 10183909"/>
                <a:gd name="connsiteY3" fmla="*/ 198881 h 1193260"/>
                <a:gd name="connsiteX4" fmla="*/ 10183909 w 10183909"/>
                <a:gd name="connsiteY4" fmla="*/ 994379 h 1193260"/>
                <a:gd name="connsiteX5" fmla="*/ 9985028 w 10183909"/>
                <a:gd name="connsiteY5" fmla="*/ 1193260 h 1193260"/>
                <a:gd name="connsiteX6" fmla="*/ 198881 w 10183909"/>
                <a:gd name="connsiteY6" fmla="*/ 1193260 h 1193260"/>
                <a:gd name="connsiteX7" fmla="*/ 0 w 10183909"/>
                <a:gd name="connsiteY7" fmla="*/ 994379 h 1193260"/>
                <a:gd name="connsiteX8" fmla="*/ 0 w 10183909"/>
                <a:gd name="connsiteY8" fmla="*/ 198881 h 119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3909" h="1193260">
                  <a:moveTo>
                    <a:pt x="0" y="198881"/>
                  </a:moveTo>
                  <a:cubicBezTo>
                    <a:pt x="0" y="89042"/>
                    <a:pt x="89042" y="0"/>
                    <a:pt x="198881" y="0"/>
                  </a:cubicBezTo>
                  <a:lnTo>
                    <a:pt x="9985028" y="0"/>
                  </a:lnTo>
                  <a:cubicBezTo>
                    <a:pt x="10094867" y="0"/>
                    <a:pt x="10183909" y="89042"/>
                    <a:pt x="10183909" y="198881"/>
                  </a:cubicBezTo>
                  <a:lnTo>
                    <a:pt x="10183909" y="994379"/>
                  </a:lnTo>
                  <a:cubicBezTo>
                    <a:pt x="10183909" y="1104218"/>
                    <a:pt x="10094867" y="1193260"/>
                    <a:pt x="9985028" y="1193260"/>
                  </a:cubicBezTo>
                  <a:lnTo>
                    <a:pt x="198881" y="1193260"/>
                  </a:lnTo>
                  <a:cubicBezTo>
                    <a:pt x="89042" y="1193260"/>
                    <a:pt x="0" y="1104218"/>
                    <a:pt x="0" y="994379"/>
                  </a:cubicBezTo>
                  <a:lnTo>
                    <a:pt x="0" y="198881"/>
                  </a:lnTo>
                  <a:close/>
                </a:path>
              </a:pathLst>
            </a:custGeom>
            <a:solidFill>
              <a:srgbClr val="C0000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spcFirstLastPara="0" vert="horz" wrap="square" lIns="279781" tIns="78839" rIns="78839" bIns="78839" numCol="1" spcCol="1270" anchor="ctr" anchorCtr="0">
              <a:noAutofit/>
            </a:bodyPr>
            <a:lstStyle/>
            <a:p>
              <a:pPr defTabSz="226673">
                <a:lnSpc>
                  <a:spcPct val="90000"/>
                </a:lnSpc>
                <a:spcBef>
                  <a:spcPct val="0"/>
                </a:spcBef>
                <a:spcAft>
                  <a:spcPct val="35000"/>
                </a:spcAft>
              </a:pPr>
              <a:r>
                <a:rPr lang="en-US" sz="2448" dirty="0" err="1"/>
                <a:t>Varias</a:t>
              </a:r>
              <a:r>
                <a:rPr lang="en-US" sz="2448" dirty="0"/>
                <a:t> </a:t>
              </a:r>
              <a:r>
                <a:rPr lang="en-US" sz="2448" dirty="0" err="1"/>
                <a:t>configuraciones</a:t>
              </a:r>
              <a:r>
                <a:rPr lang="en-US" sz="2448" dirty="0"/>
                <a:t> de AlwaysOn </a:t>
              </a:r>
            </a:p>
          </p:txBody>
        </p:sp>
        <p:sp>
          <p:nvSpPr>
            <p:cNvPr id="5" name="Freeform 4"/>
            <p:cNvSpPr/>
            <p:nvPr/>
          </p:nvSpPr>
          <p:spPr>
            <a:xfrm>
              <a:off x="3493971" y="2326623"/>
              <a:ext cx="7873466" cy="2490032"/>
            </a:xfrm>
            <a:custGeom>
              <a:avLst/>
              <a:gdLst>
                <a:gd name="connsiteX0" fmla="*/ 0 w 7119672"/>
                <a:gd name="connsiteY0" fmla="*/ 0 h 2183785"/>
                <a:gd name="connsiteX1" fmla="*/ 7119672 w 7119672"/>
                <a:gd name="connsiteY1" fmla="*/ 0 h 2183785"/>
                <a:gd name="connsiteX2" fmla="*/ 7119672 w 7119672"/>
                <a:gd name="connsiteY2" fmla="*/ 2183785 h 2183785"/>
                <a:gd name="connsiteX3" fmla="*/ 0 w 7119672"/>
                <a:gd name="connsiteY3" fmla="*/ 2183785 h 2183785"/>
                <a:gd name="connsiteX4" fmla="*/ 0 w 7119672"/>
                <a:gd name="connsiteY4" fmla="*/ 0 h 2183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672" h="2183785">
                  <a:moveTo>
                    <a:pt x="0" y="0"/>
                  </a:moveTo>
                  <a:lnTo>
                    <a:pt x="7119672" y="0"/>
                  </a:lnTo>
                  <a:lnTo>
                    <a:pt x="7119672" y="2183785"/>
                  </a:lnTo>
                  <a:lnTo>
                    <a:pt x="0" y="2183785"/>
                  </a:lnTo>
                  <a:lnTo>
                    <a:pt x="0" y="0"/>
                  </a:lnTo>
                  <a:close/>
                </a:path>
              </a:pathLst>
            </a:custGeom>
            <a:solidFill>
              <a:srgbClr val="00A43D">
                <a:alpha val="75000"/>
              </a:srgbClr>
            </a:solidFill>
            <a:effectLst>
              <a:softEdge rad="63500"/>
            </a:effectLst>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6521" tIns="279781" rIns="186521" bIns="186521" numCol="1" spcCol="1270" anchor="t" anchorCtr="0">
              <a:noAutofit/>
            </a:bodyPr>
            <a:lstStyle/>
            <a:p>
              <a:pPr marL="349724" indent="-349724" defTabSz="906691">
                <a:lnSpc>
                  <a:spcPct val="90000"/>
                </a:lnSpc>
                <a:spcBef>
                  <a:spcPct val="0"/>
                </a:spcBef>
                <a:spcAft>
                  <a:spcPct val="20000"/>
                </a:spcAft>
                <a:buFont typeface="Arial" panose="020B0604020202020204" pitchFamily="34" charset="0"/>
                <a:buChar char="•"/>
              </a:pPr>
              <a:r>
                <a:rPr lang="en-US" sz="2448" dirty="0">
                  <a:solidFill>
                    <a:schemeClr val="bg1"/>
                  </a:solidFill>
                  <a:effectLst>
                    <a:outerShdw blurRad="50800" dist="38100" dir="2700000" algn="tl" rotWithShape="0">
                      <a:prstClr val="black">
                        <a:alpha val="40000"/>
                      </a:prstClr>
                    </a:outerShdw>
                  </a:effectLst>
                </a:rPr>
                <a:t>Listener: </a:t>
              </a:r>
              <a:r>
                <a:rPr lang="en-US" sz="2448" dirty="0" err="1">
                  <a:solidFill>
                    <a:schemeClr val="bg1"/>
                  </a:solidFill>
                  <a:effectLst>
                    <a:outerShdw blurRad="50800" dist="38100" dir="2700000" algn="tl" rotWithShape="0">
                      <a:prstClr val="black">
                        <a:alpha val="40000"/>
                      </a:prstClr>
                    </a:outerShdw>
                  </a:effectLst>
                </a:rPr>
                <a:t>Conexión</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desde</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dentro</a:t>
              </a:r>
              <a:r>
                <a:rPr lang="en-US" sz="2448" dirty="0">
                  <a:solidFill>
                    <a:schemeClr val="bg1"/>
                  </a:solidFill>
                  <a:effectLst>
                    <a:outerShdw blurRad="50800" dist="38100" dir="2700000" algn="tl" rotWithShape="0">
                      <a:prstClr val="black">
                        <a:alpha val="40000"/>
                      </a:prstClr>
                    </a:outerShdw>
                  </a:effectLst>
                </a:rPr>
                <a:t>/</a:t>
              </a:r>
              <a:r>
                <a:rPr lang="en-US" sz="2448" dirty="0" err="1">
                  <a:solidFill>
                    <a:schemeClr val="bg1"/>
                  </a:solidFill>
                  <a:effectLst>
                    <a:outerShdw blurRad="50800" dist="38100" dir="2700000" algn="tl" rotWithShape="0">
                      <a:prstClr val="black">
                        <a:alpha val="40000"/>
                      </a:prstClr>
                    </a:outerShdw>
                  </a:effectLst>
                </a:rPr>
                <a:t>fuera</a:t>
              </a:r>
              <a:r>
                <a:rPr lang="en-US" sz="2448" dirty="0">
                  <a:solidFill>
                    <a:schemeClr val="bg1"/>
                  </a:solidFill>
                  <a:effectLst>
                    <a:outerShdw blurRad="50800" dist="38100" dir="2700000" algn="tl" rotWithShape="0">
                      <a:prstClr val="black">
                        <a:alpha val="40000"/>
                      </a:prstClr>
                    </a:outerShdw>
                  </a:effectLst>
                </a:rPr>
                <a:t> Azure</a:t>
              </a:r>
            </a:p>
            <a:p>
              <a:pPr marL="349724" indent="-349724" defTabSz="906691">
                <a:lnSpc>
                  <a:spcPct val="90000"/>
                </a:lnSpc>
                <a:spcBef>
                  <a:spcPct val="0"/>
                </a:spcBef>
                <a:spcAft>
                  <a:spcPct val="20000"/>
                </a:spcAft>
                <a:buFont typeface="Arial" panose="020B0604020202020204" pitchFamily="34" charset="0"/>
                <a:buChar char="•"/>
              </a:pPr>
              <a:r>
                <a:rPr lang="en-US" sz="2448" dirty="0" err="1">
                  <a:solidFill>
                    <a:schemeClr val="bg1"/>
                  </a:solidFill>
                  <a:effectLst>
                    <a:outerShdw blurRad="50800" dist="38100" dir="2700000" algn="tl" rotWithShape="0">
                      <a:prstClr val="black">
                        <a:alpha val="40000"/>
                      </a:prstClr>
                    </a:outerShdw>
                  </a:effectLst>
                </a:rPr>
                <a:t>Posibilidad</a:t>
              </a:r>
              <a:r>
                <a:rPr lang="en-US" sz="2448" dirty="0">
                  <a:solidFill>
                    <a:schemeClr val="bg1"/>
                  </a:solidFill>
                  <a:effectLst>
                    <a:outerShdw blurRad="50800" dist="38100" dir="2700000" algn="tl" rotWithShape="0">
                      <a:prstClr val="black">
                        <a:alpha val="40000"/>
                      </a:prstClr>
                    </a:outerShdw>
                  </a:effectLst>
                </a:rPr>
                <a:t> de </a:t>
              </a:r>
              <a:r>
                <a:rPr lang="en-US" sz="2448" dirty="0" err="1">
                  <a:solidFill>
                    <a:schemeClr val="bg1"/>
                  </a:solidFill>
                  <a:effectLst>
                    <a:outerShdw blurRad="50800" dist="38100" dir="2700000" algn="tl" rotWithShape="0">
                      <a:prstClr val="black">
                        <a:alpha val="40000"/>
                      </a:prstClr>
                    </a:outerShdw>
                  </a:effectLst>
                </a:rPr>
                <a:t>cambiar</a:t>
              </a:r>
              <a:r>
                <a:rPr lang="en-US" sz="2448" dirty="0">
                  <a:solidFill>
                    <a:schemeClr val="bg1"/>
                  </a:solidFill>
                  <a:effectLst>
                    <a:outerShdw blurRad="50800" dist="38100" dir="2700000" algn="tl" rotWithShape="0">
                      <a:prstClr val="black">
                        <a:alpha val="40000"/>
                      </a:prstClr>
                    </a:outerShdw>
                  </a:effectLst>
                </a:rPr>
                <a:t> el Puerto del listener.</a:t>
              </a:r>
            </a:p>
            <a:p>
              <a:pPr marL="349724" indent="-349724" defTabSz="906691">
                <a:lnSpc>
                  <a:spcPct val="90000"/>
                </a:lnSpc>
                <a:spcBef>
                  <a:spcPct val="0"/>
                </a:spcBef>
                <a:spcAft>
                  <a:spcPct val="20000"/>
                </a:spcAft>
                <a:buFont typeface="Arial" panose="020B0604020202020204" pitchFamily="34" charset="0"/>
                <a:buChar char="•"/>
              </a:pPr>
              <a:r>
                <a:rPr lang="en-US" sz="2448" dirty="0" err="1">
                  <a:solidFill>
                    <a:schemeClr val="bg1"/>
                  </a:solidFill>
                  <a:effectLst>
                    <a:outerShdw blurRad="50800" dist="38100" dir="2700000" algn="tl" rotWithShape="0">
                      <a:prstClr val="black">
                        <a:alpha val="40000"/>
                      </a:prstClr>
                    </a:outerShdw>
                  </a:effectLst>
                </a:rPr>
                <a:t>Entornos</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híbridos</a:t>
              </a:r>
              <a:r>
                <a:rPr lang="en-US" sz="2448" dirty="0">
                  <a:solidFill>
                    <a:schemeClr val="bg1"/>
                  </a:solidFill>
                  <a:effectLst>
                    <a:outerShdw blurRad="50800" dist="38100" dir="2700000" algn="tl" rotWithShape="0">
                      <a:prstClr val="black">
                        <a:alpha val="40000"/>
                      </a:prstClr>
                    </a:outerShdw>
                  </a:effectLst>
                </a:rPr>
                <a:t> de SQL Always </a:t>
              </a:r>
              <a:r>
                <a:rPr lang="en-US" sz="2448" dirty="0" err="1">
                  <a:solidFill>
                    <a:schemeClr val="bg1"/>
                  </a:solidFill>
                  <a:effectLst>
                    <a:outerShdw blurRad="50800" dist="38100" dir="2700000" algn="tl" rotWithShape="0">
                      <a:prstClr val="black">
                        <a:alpha val="40000"/>
                      </a:prstClr>
                    </a:outerShdw>
                  </a:effectLst>
                </a:rPr>
                <a:t>OnPremise</a:t>
              </a:r>
              <a:r>
                <a:rPr lang="en-US" sz="2448" dirty="0">
                  <a:solidFill>
                    <a:schemeClr val="bg1"/>
                  </a:solidFill>
                  <a:effectLst>
                    <a:outerShdw blurRad="50800" dist="38100" dir="2700000" algn="tl" rotWithShape="0">
                      <a:prstClr val="black">
                        <a:alpha val="40000"/>
                      </a:prstClr>
                    </a:outerShdw>
                  </a:effectLst>
                </a:rPr>
                <a:t>.</a:t>
              </a:r>
            </a:p>
            <a:p>
              <a:pPr marL="349724" indent="-349724" defTabSz="906691">
                <a:lnSpc>
                  <a:spcPct val="90000"/>
                </a:lnSpc>
                <a:spcBef>
                  <a:spcPct val="0"/>
                </a:spcBef>
                <a:spcAft>
                  <a:spcPct val="20000"/>
                </a:spcAft>
                <a:buFont typeface="Arial" panose="020B0604020202020204" pitchFamily="34" charset="0"/>
                <a:buChar char="•"/>
              </a:pPr>
              <a:r>
                <a:rPr lang="en-US" sz="2448" dirty="0" err="1">
                  <a:solidFill>
                    <a:schemeClr val="bg1"/>
                  </a:solidFill>
                  <a:effectLst>
                    <a:outerShdw blurRad="50800" dist="38100" dir="2700000" algn="tl" rotWithShape="0">
                      <a:prstClr val="black">
                        <a:alpha val="40000"/>
                      </a:prstClr>
                    </a:outerShdw>
                  </a:effectLst>
                </a:rPr>
                <a:t>Ojo</a:t>
              </a:r>
              <a:r>
                <a:rPr lang="en-US" sz="2448" dirty="0">
                  <a:solidFill>
                    <a:schemeClr val="bg1"/>
                  </a:solidFill>
                  <a:effectLst>
                    <a:outerShdw blurRad="50800" dist="38100" dir="2700000" algn="tl" rotWithShape="0">
                      <a:prstClr val="black">
                        <a:alpha val="40000"/>
                      </a:prstClr>
                    </a:outerShdw>
                  </a:effectLst>
                </a:rPr>
                <a:t>! Con </a:t>
              </a:r>
              <a:r>
                <a:rPr lang="en-US" sz="2448" dirty="0" err="1">
                  <a:solidFill>
                    <a:schemeClr val="bg1"/>
                  </a:solidFill>
                  <a:effectLst>
                    <a:outerShdw blurRad="50800" dist="38100" dir="2700000" algn="tl" rotWithShape="0">
                      <a:prstClr val="black">
                        <a:alpha val="40000"/>
                      </a:prstClr>
                    </a:outerShdw>
                  </a:effectLst>
                </a:rPr>
                <a:t>los</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procesos</a:t>
              </a:r>
              <a:r>
                <a:rPr lang="en-US" sz="2448" dirty="0">
                  <a:solidFill>
                    <a:schemeClr val="bg1"/>
                  </a:solidFill>
                  <a:effectLst>
                    <a:outerShdw blurRad="50800" dist="38100" dir="2700000" algn="tl" rotWithShape="0">
                      <a:prstClr val="black">
                        <a:alpha val="40000"/>
                      </a:prstClr>
                    </a:outerShdw>
                  </a:effectLst>
                </a:rPr>
                <a:t> de </a:t>
              </a:r>
              <a:r>
                <a:rPr lang="en-US" sz="2448" dirty="0" err="1">
                  <a:solidFill>
                    <a:schemeClr val="bg1"/>
                  </a:solidFill>
                  <a:effectLst>
                    <a:outerShdw blurRad="50800" dist="38100" dir="2700000" algn="tl" rotWithShape="0">
                      <a:prstClr val="black">
                        <a:alpha val="40000"/>
                      </a:prstClr>
                    </a:outerShdw>
                  </a:effectLst>
                </a:rPr>
                <a:t>recuperación</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por</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volumen</a:t>
              </a:r>
              <a:r>
                <a:rPr lang="en-US" sz="2448" dirty="0">
                  <a:solidFill>
                    <a:schemeClr val="bg1"/>
                  </a:solidFill>
                  <a:effectLst>
                    <a:outerShdw blurRad="50800" dist="38100" dir="2700000" algn="tl" rotWithShape="0">
                      <a:prstClr val="black">
                        <a:alpha val="40000"/>
                      </a:prstClr>
                    </a:outerShdw>
                  </a:effectLst>
                </a:rPr>
                <a:t> de </a:t>
              </a:r>
              <a:r>
                <a:rPr lang="en-US" sz="2448" dirty="0" err="1">
                  <a:solidFill>
                    <a:schemeClr val="bg1"/>
                  </a:solidFill>
                  <a:effectLst>
                    <a:outerShdw blurRad="50800" dist="38100" dir="2700000" algn="tl" rotWithShape="0">
                      <a:prstClr val="black">
                        <a:alpha val="40000"/>
                      </a:prstClr>
                    </a:outerShdw>
                  </a:effectLst>
                </a:rPr>
                <a:t>transaciones</a:t>
              </a:r>
              <a:r>
                <a:rPr lang="en-US" sz="2448" dirty="0">
                  <a:solidFill>
                    <a:schemeClr val="bg1"/>
                  </a:solidFill>
                  <a:effectLst>
                    <a:outerShdw blurRad="50800" dist="38100" dir="2700000" algn="tl" rotWithShape="0">
                      <a:prstClr val="black">
                        <a:alpha val="40000"/>
                      </a:prstClr>
                    </a:outerShdw>
                  </a:effectLst>
                </a:rPr>
                <a:t>, </a:t>
              </a:r>
              <a:r>
                <a:rPr lang="en-US" sz="2448" dirty="0" err="1">
                  <a:solidFill>
                    <a:schemeClr val="bg1"/>
                  </a:solidFill>
                  <a:effectLst>
                    <a:outerShdw blurRad="50800" dist="38100" dir="2700000" algn="tl" rotWithShape="0">
                      <a:prstClr val="black">
                        <a:alpha val="40000"/>
                      </a:prstClr>
                    </a:outerShdw>
                  </a:effectLst>
                </a:rPr>
                <a:t>configuración</a:t>
              </a:r>
              <a:r>
                <a:rPr lang="en-US" sz="2448" dirty="0">
                  <a:solidFill>
                    <a:schemeClr val="bg1"/>
                  </a:solidFill>
                  <a:effectLst>
                    <a:outerShdw blurRad="50800" dist="38100" dir="2700000" algn="tl" rotWithShape="0">
                      <a:prstClr val="black">
                        <a:alpha val="40000"/>
                      </a:prstClr>
                    </a:outerShdw>
                  </a:effectLst>
                </a:rPr>
                <a:t> de Quorum y </a:t>
              </a:r>
              <a:r>
                <a:rPr lang="en-US" sz="2448" dirty="0" err="1">
                  <a:solidFill>
                    <a:schemeClr val="bg1"/>
                  </a:solidFill>
                  <a:effectLst>
                    <a:outerShdw blurRad="50800" dist="38100" dir="2700000" algn="tl" rotWithShape="0">
                      <a:prstClr val="black">
                        <a:alpha val="40000"/>
                      </a:prstClr>
                    </a:outerShdw>
                  </a:effectLst>
                </a:rPr>
                <a:t>errores</a:t>
              </a:r>
              <a:r>
                <a:rPr lang="en-US" sz="2448" dirty="0">
                  <a:solidFill>
                    <a:schemeClr val="bg1"/>
                  </a:solidFill>
                  <a:effectLst>
                    <a:outerShdw blurRad="50800" dist="38100" dir="2700000" algn="tl" rotWithShape="0">
                      <a:prstClr val="black">
                        <a:alpha val="40000"/>
                      </a:prstClr>
                    </a:outerShdw>
                  </a:effectLst>
                </a:rPr>
                <a:t>.</a:t>
              </a:r>
            </a:p>
            <a:p>
              <a:pPr marL="466298" lvl="2" defTabSz="906691">
                <a:lnSpc>
                  <a:spcPct val="90000"/>
                </a:lnSpc>
                <a:spcBef>
                  <a:spcPct val="0"/>
                </a:spcBef>
                <a:spcAft>
                  <a:spcPct val="20000"/>
                </a:spcAft>
                <a:buChar char="•"/>
              </a:pPr>
              <a:endParaRPr lang="en-US" sz="2040" dirty="0">
                <a:solidFill>
                  <a:schemeClr val="bg1"/>
                </a:solidFill>
                <a:effectLst>
                  <a:outerShdw blurRad="50800" dist="38100" dir="2700000" algn="tl" rotWithShape="0">
                    <a:prstClr val="black">
                      <a:alpha val="40000"/>
                    </a:prstClr>
                  </a:outerShdw>
                </a:effectLst>
              </a:endParaRPr>
            </a:p>
          </p:txBody>
        </p:sp>
      </p:grpSp>
      <p:sp>
        <p:nvSpPr>
          <p:cNvPr id="6" name="TextBox 5"/>
          <p:cNvSpPr txBox="1"/>
          <p:nvPr/>
        </p:nvSpPr>
        <p:spPr>
          <a:xfrm>
            <a:off x="4944585" y="3157106"/>
            <a:ext cx="188409" cy="382308"/>
          </a:xfrm>
          <a:prstGeom prst="rect">
            <a:avLst/>
          </a:prstGeom>
          <a:noFill/>
        </p:spPr>
        <p:txBody>
          <a:bodyPr wrap="none" rtlCol="0">
            <a:spAutoFit/>
          </a:bodyPr>
          <a:lstStyle/>
          <a:p>
            <a:endParaRPr lang="en-US" sz="1836" dirty="0"/>
          </a:p>
        </p:txBody>
      </p:sp>
      <p:pic>
        <p:nvPicPr>
          <p:cNvPr id="9" name="Picture 8"/>
          <p:cNvPicPr>
            <a:picLocks noChangeAspect="1"/>
          </p:cNvPicPr>
          <p:nvPr/>
        </p:nvPicPr>
        <p:blipFill>
          <a:blip r:embed="rId4"/>
          <a:stretch>
            <a:fillRect/>
          </a:stretch>
        </p:blipFill>
        <p:spPr>
          <a:xfrm>
            <a:off x="831226" y="2485919"/>
            <a:ext cx="2733126" cy="2687574"/>
          </a:xfrm>
          <a:prstGeom prst="rect">
            <a:avLst/>
          </a:prstGeom>
          <a:effectLst>
            <a:softEdge rad="31750"/>
          </a:effectLst>
        </p:spPr>
      </p:pic>
    </p:spTree>
    <p:extLst>
      <p:ext uri="{BB962C8B-B14F-4D97-AF65-F5344CB8AC3E}">
        <p14:creationId xmlns:p14="http://schemas.microsoft.com/office/powerpoint/2010/main" val="42073842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t="-1" r="25791" b="41908"/>
          <a:stretch/>
        </p:blipFill>
        <p:spPr>
          <a:xfrm>
            <a:off x="478342" y="1173156"/>
            <a:ext cx="11669412" cy="4932942"/>
          </a:xfrm>
          <a:prstGeom prst="rect">
            <a:avLst/>
          </a:prstGeom>
          <a:ln>
            <a:noFill/>
          </a:ln>
          <a:effectLst>
            <a:softEdge rad="112500"/>
          </a:effectLst>
        </p:spPr>
      </p:pic>
      <p:sp>
        <p:nvSpPr>
          <p:cNvPr id="2" name="Title 1"/>
          <p:cNvSpPr>
            <a:spLocks noGrp="1"/>
          </p:cNvSpPr>
          <p:nvPr>
            <p:ph type="title"/>
          </p:nvPr>
        </p:nvSpPr>
        <p:spPr/>
        <p:txBody>
          <a:bodyPr/>
          <a:lstStyle/>
          <a:p>
            <a:r>
              <a:rPr lang="en-US" dirty="0"/>
              <a:t>Azure SQL Database (PaaS) – </a:t>
            </a:r>
            <a:r>
              <a:rPr lang="en-US" dirty="0" err="1"/>
              <a:t>Siempre</a:t>
            </a:r>
            <a:r>
              <a:rPr lang="en-US" dirty="0"/>
              <a:t> </a:t>
            </a:r>
            <a:r>
              <a:rPr lang="en-US" dirty="0" err="1"/>
              <a:t>Disponible</a:t>
            </a:r>
            <a:endParaRPr lang="en-GB" dirty="0"/>
          </a:p>
        </p:txBody>
      </p:sp>
      <p:pic>
        <p:nvPicPr>
          <p:cNvPr id="4" name="Picture 3"/>
          <p:cNvPicPr>
            <a:picLocks noChangeAspect="1"/>
          </p:cNvPicPr>
          <p:nvPr/>
        </p:nvPicPr>
        <p:blipFill>
          <a:blip r:embed="rId4"/>
          <a:stretch>
            <a:fillRect/>
          </a:stretch>
        </p:blipFill>
        <p:spPr>
          <a:xfrm>
            <a:off x="5914417" y="3338572"/>
            <a:ext cx="6078961" cy="2597115"/>
          </a:xfrm>
          <a:prstGeom prst="rect">
            <a:avLst/>
          </a:prstGeom>
        </p:spPr>
      </p:pic>
      <p:sp>
        <p:nvSpPr>
          <p:cNvPr id="5" name="Explosion 2 4"/>
          <p:cNvSpPr/>
          <p:nvPr/>
        </p:nvSpPr>
        <p:spPr bwMode="auto">
          <a:xfrm>
            <a:off x="6740926" y="2713015"/>
            <a:ext cx="5434430" cy="3546196"/>
          </a:xfrm>
          <a:prstGeom prst="irregularSeal2">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b="1" dirty="0" err="1">
                <a:solidFill>
                  <a:schemeClr val="bg1"/>
                </a:solidFill>
              </a:rPr>
              <a:t>Estamos</a:t>
            </a:r>
            <a:r>
              <a:rPr lang="en-US" sz="2000" b="1" dirty="0">
                <a:solidFill>
                  <a:schemeClr val="bg1"/>
                </a:solidFill>
              </a:rPr>
              <a:t> </a:t>
            </a:r>
            <a:r>
              <a:rPr lang="en-US" sz="2000" b="1" dirty="0" err="1">
                <a:solidFill>
                  <a:schemeClr val="bg1"/>
                </a:solidFill>
              </a:rPr>
              <a:t>trabajando</a:t>
            </a:r>
            <a:r>
              <a:rPr lang="en-US" sz="2000" b="1" dirty="0">
                <a:solidFill>
                  <a:schemeClr val="bg1"/>
                </a:solidFill>
              </a:rPr>
              <a:t> para </a:t>
            </a:r>
            <a:r>
              <a:rPr lang="en-US" sz="2000" b="1" dirty="0" err="1">
                <a:solidFill>
                  <a:schemeClr val="bg1"/>
                </a:solidFill>
              </a:rPr>
              <a:t>incrementar</a:t>
            </a:r>
            <a:r>
              <a:rPr lang="en-US" sz="2000" b="1" dirty="0">
                <a:solidFill>
                  <a:schemeClr val="bg1"/>
                </a:solidFill>
              </a:rPr>
              <a:t> el </a:t>
            </a:r>
            <a:r>
              <a:rPr lang="en-US" sz="2000" b="1" dirty="0" err="1">
                <a:solidFill>
                  <a:schemeClr val="bg1"/>
                </a:solidFill>
              </a:rPr>
              <a:t>periodo</a:t>
            </a:r>
            <a:r>
              <a:rPr lang="en-US" sz="2000" b="1" dirty="0">
                <a:solidFill>
                  <a:schemeClr val="bg1"/>
                </a:solidFill>
              </a:rPr>
              <a:t> de </a:t>
            </a:r>
            <a:r>
              <a:rPr lang="en-US" sz="2000" b="1" dirty="0" err="1">
                <a:solidFill>
                  <a:schemeClr val="bg1"/>
                </a:solidFill>
              </a:rPr>
              <a:t>retención</a:t>
            </a:r>
            <a:endParaRPr lang="en-US" sz="2000" b="1" dirty="0">
              <a:solidFill>
                <a:schemeClr val="bg1"/>
              </a:solidFill>
            </a:endParaRPr>
          </a:p>
        </p:txBody>
      </p:sp>
      <p:grpSp>
        <p:nvGrpSpPr>
          <p:cNvPr id="6" name="Group 5"/>
          <p:cNvGrpSpPr/>
          <p:nvPr/>
        </p:nvGrpSpPr>
        <p:grpSpPr>
          <a:xfrm>
            <a:off x="622618" y="1392604"/>
            <a:ext cx="5109988" cy="4521888"/>
            <a:chOff x="607824" y="1419679"/>
            <a:chExt cx="5010247" cy="4433626"/>
          </a:xfrm>
        </p:grpSpPr>
        <p:sp>
          <p:nvSpPr>
            <p:cNvPr id="7" name="Freeform 6"/>
            <p:cNvSpPr/>
            <p:nvPr/>
          </p:nvSpPr>
          <p:spPr>
            <a:xfrm>
              <a:off x="611377" y="1419679"/>
              <a:ext cx="5006694" cy="1696383"/>
            </a:xfrm>
            <a:custGeom>
              <a:avLst/>
              <a:gdLst>
                <a:gd name="connsiteX0" fmla="*/ 0 w 5006694"/>
                <a:gd name="connsiteY0" fmla="*/ 267362 h 2673621"/>
                <a:gd name="connsiteX1" fmla="*/ 267362 w 5006694"/>
                <a:gd name="connsiteY1" fmla="*/ 0 h 2673621"/>
                <a:gd name="connsiteX2" fmla="*/ 4739332 w 5006694"/>
                <a:gd name="connsiteY2" fmla="*/ 0 h 2673621"/>
                <a:gd name="connsiteX3" fmla="*/ 5006694 w 5006694"/>
                <a:gd name="connsiteY3" fmla="*/ 267362 h 2673621"/>
                <a:gd name="connsiteX4" fmla="*/ 5006694 w 5006694"/>
                <a:gd name="connsiteY4" fmla="*/ 2406259 h 2673621"/>
                <a:gd name="connsiteX5" fmla="*/ 4739332 w 5006694"/>
                <a:gd name="connsiteY5" fmla="*/ 2673621 h 2673621"/>
                <a:gd name="connsiteX6" fmla="*/ 267362 w 5006694"/>
                <a:gd name="connsiteY6" fmla="*/ 2673621 h 2673621"/>
                <a:gd name="connsiteX7" fmla="*/ 0 w 5006694"/>
                <a:gd name="connsiteY7" fmla="*/ 2406259 h 2673621"/>
                <a:gd name="connsiteX8" fmla="*/ 0 w 5006694"/>
                <a:gd name="connsiteY8" fmla="*/ 267362 h 267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6694" h="2673621">
                  <a:moveTo>
                    <a:pt x="0" y="267362"/>
                  </a:moveTo>
                  <a:cubicBezTo>
                    <a:pt x="0" y="119702"/>
                    <a:pt x="119702" y="0"/>
                    <a:pt x="267362" y="0"/>
                  </a:cubicBezTo>
                  <a:lnTo>
                    <a:pt x="4739332" y="0"/>
                  </a:lnTo>
                  <a:cubicBezTo>
                    <a:pt x="4886992" y="0"/>
                    <a:pt x="5006694" y="119702"/>
                    <a:pt x="5006694" y="267362"/>
                  </a:cubicBezTo>
                  <a:lnTo>
                    <a:pt x="5006694" y="2406259"/>
                  </a:lnTo>
                  <a:cubicBezTo>
                    <a:pt x="5006694" y="2553919"/>
                    <a:pt x="4886992" y="2673621"/>
                    <a:pt x="4739332" y="2673621"/>
                  </a:cubicBezTo>
                  <a:lnTo>
                    <a:pt x="267362" y="2673621"/>
                  </a:lnTo>
                  <a:cubicBezTo>
                    <a:pt x="119702" y="2673621"/>
                    <a:pt x="0" y="2553919"/>
                    <a:pt x="0" y="2406259"/>
                  </a:cubicBezTo>
                  <a:lnTo>
                    <a:pt x="0" y="2673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958" tIns="246958" rIns="246958" bIns="246958" numCol="1" spcCol="1270" anchor="ctr" anchorCtr="0">
              <a:noAutofit/>
            </a:bodyPr>
            <a:lstStyle/>
            <a:p>
              <a:pPr algn="ctr" defTabSz="1949386">
                <a:lnSpc>
                  <a:spcPct val="90000"/>
                </a:lnSpc>
                <a:spcBef>
                  <a:spcPct val="0"/>
                </a:spcBef>
                <a:spcAft>
                  <a:spcPct val="35000"/>
                </a:spcAft>
              </a:pPr>
              <a:r>
                <a:rPr lang="en-US" sz="4386" dirty="0"/>
                <a:t>Alta </a:t>
              </a:r>
              <a:r>
                <a:rPr lang="en-US" sz="4386" dirty="0" err="1"/>
                <a:t>Disponibilidad</a:t>
              </a:r>
              <a:r>
                <a:rPr lang="en-US" sz="4386" dirty="0"/>
                <a:t> Disaster Recovery</a:t>
              </a:r>
            </a:p>
          </p:txBody>
        </p:sp>
        <p:sp>
          <p:nvSpPr>
            <p:cNvPr id="8" name="Freeform 7"/>
            <p:cNvSpPr/>
            <p:nvPr/>
          </p:nvSpPr>
          <p:spPr>
            <a:xfrm>
              <a:off x="607824" y="3274831"/>
              <a:ext cx="5008470" cy="1253809"/>
            </a:xfrm>
            <a:custGeom>
              <a:avLst/>
              <a:gdLst>
                <a:gd name="connsiteX0" fmla="*/ 0 w 1160580"/>
                <a:gd name="connsiteY0" fmla="*/ 116058 h 1523264"/>
                <a:gd name="connsiteX1" fmla="*/ 116058 w 1160580"/>
                <a:gd name="connsiteY1" fmla="*/ 0 h 1523264"/>
                <a:gd name="connsiteX2" fmla="*/ 1044522 w 1160580"/>
                <a:gd name="connsiteY2" fmla="*/ 0 h 1523264"/>
                <a:gd name="connsiteX3" fmla="*/ 1160580 w 1160580"/>
                <a:gd name="connsiteY3" fmla="*/ 116058 h 1523264"/>
                <a:gd name="connsiteX4" fmla="*/ 1160580 w 1160580"/>
                <a:gd name="connsiteY4" fmla="*/ 1407206 h 1523264"/>
                <a:gd name="connsiteX5" fmla="*/ 1044522 w 1160580"/>
                <a:gd name="connsiteY5" fmla="*/ 1523264 h 1523264"/>
                <a:gd name="connsiteX6" fmla="*/ 116058 w 1160580"/>
                <a:gd name="connsiteY6" fmla="*/ 1523264 h 1523264"/>
                <a:gd name="connsiteX7" fmla="*/ 0 w 1160580"/>
                <a:gd name="connsiteY7" fmla="*/ 1407206 h 1523264"/>
                <a:gd name="connsiteX8" fmla="*/ 0 w 1160580"/>
                <a:gd name="connsiteY8" fmla="*/ 116058 h 152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580" h="1523264">
                  <a:moveTo>
                    <a:pt x="0" y="116058"/>
                  </a:moveTo>
                  <a:cubicBezTo>
                    <a:pt x="0" y="51961"/>
                    <a:pt x="51961" y="0"/>
                    <a:pt x="116058" y="0"/>
                  </a:cubicBezTo>
                  <a:lnTo>
                    <a:pt x="1044522" y="0"/>
                  </a:lnTo>
                  <a:cubicBezTo>
                    <a:pt x="1108619" y="0"/>
                    <a:pt x="1160580" y="51961"/>
                    <a:pt x="1160580" y="116058"/>
                  </a:cubicBezTo>
                  <a:lnTo>
                    <a:pt x="1160580" y="1407206"/>
                  </a:lnTo>
                  <a:cubicBezTo>
                    <a:pt x="1160580" y="1471303"/>
                    <a:pt x="1108619" y="1523264"/>
                    <a:pt x="1044522" y="1523264"/>
                  </a:cubicBezTo>
                  <a:lnTo>
                    <a:pt x="116058" y="1523264"/>
                  </a:lnTo>
                  <a:cubicBezTo>
                    <a:pt x="51961" y="1523264"/>
                    <a:pt x="0" y="1471303"/>
                    <a:pt x="0" y="1407206"/>
                  </a:cubicBezTo>
                  <a:lnTo>
                    <a:pt x="0" y="116058"/>
                  </a:lnTo>
                  <a:close/>
                </a:path>
              </a:pathLst>
            </a:custGeom>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279781" rIns="186521" bIns="279781" numCol="1" spcCol="1270" anchor="ctr" anchorCtr="0">
              <a:noAutofit/>
            </a:bodyPr>
            <a:lstStyle/>
            <a:p>
              <a:pPr defTabSz="453346">
                <a:lnSpc>
                  <a:spcPct val="90000"/>
                </a:lnSpc>
                <a:spcBef>
                  <a:spcPct val="0"/>
                </a:spcBef>
                <a:spcAft>
                  <a:spcPct val="35000"/>
                </a:spcAft>
              </a:pPr>
              <a:r>
                <a:rPr lang="en-US" sz="1836" dirty="0"/>
                <a:t>3 </a:t>
              </a:r>
              <a:r>
                <a:rPr lang="en-US" sz="1836" dirty="0" err="1"/>
                <a:t>copias</a:t>
              </a:r>
              <a:r>
                <a:rPr lang="en-US" sz="1836" dirty="0"/>
                <a:t> de </a:t>
              </a:r>
              <a:r>
                <a:rPr lang="en-US" sz="1836" dirty="0" err="1"/>
                <a:t>los</a:t>
              </a:r>
              <a:r>
                <a:rPr lang="en-US" sz="1836" dirty="0"/>
                <a:t> </a:t>
              </a:r>
              <a:r>
                <a:rPr lang="en-US" sz="1836" dirty="0" err="1"/>
                <a:t>datos</a:t>
              </a:r>
              <a:endParaRPr lang="en-US" sz="1836" dirty="0"/>
            </a:p>
            <a:p>
              <a:pPr defTabSz="453346">
                <a:lnSpc>
                  <a:spcPct val="90000"/>
                </a:lnSpc>
                <a:spcBef>
                  <a:spcPct val="0"/>
                </a:spcBef>
                <a:spcAft>
                  <a:spcPct val="35000"/>
                </a:spcAft>
              </a:pPr>
              <a:r>
                <a:rPr lang="en-US" sz="1836" dirty="0"/>
                <a:t>Geo-</a:t>
              </a:r>
              <a:r>
                <a:rPr lang="en-US" sz="1836" dirty="0" err="1"/>
                <a:t>Replicación</a:t>
              </a:r>
              <a:r>
                <a:rPr lang="en-US" sz="1836" dirty="0"/>
                <a:t> (</a:t>
              </a:r>
              <a:r>
                <a:rPr lang="en-US" sz="1836" dirty="0" err="1"/>
                <a:t>adicional</a:t>
              </a:r>
              <a:r>
                <a:rPr lang="en-US" sz="1836" dirty="0"/>
                <a:t>)</a:t>
              </a:r>
            </a:p>
            <a:p>
              <a:pPr defTabSz="453346">
                <a:lnSpc>
                  <a:spcPct val="90000"/>
                </a:lnSpc>
                <a:spcBef>
                  <a:spcPct val="0"/>
                </a:spcBef>
                <a:spcAft>
                  <a:spcPct val="35000"/>
                </a:spcAft>
              </a:pPr>
              <a:r>
                <a:rPr lang="en-US" sz="1836" dirty="0" err="1"/>
                <a:t>Almacenamiento</a:t>
              </a:r>
              <a:r>
                <a:rPr lang="en-US" sz="1836" dirty="0"/>
                <a:t> Geo-</a:t>
              </a:r>
              <a:r>
                <a:rPr lang="en-US" sz="1836" dirty="0" err="1"/>
                <a:t>Replicado</a:t>
              </a:r>
              <a:endParaRPr lang="en-US" sz="1836" dirty="0"/>
            </a:p>
          </p:txBody>
        </p:sp>
        <p:sp>
          <p:nvSpPr>
            <p:cNvPr id="9" name="Freeform 8"/>
            <p:cNvSpPr/>
            <p:nvPr/>
          </p:nvSpPr>
          <p:spPr>
            <a:xfrm>
              <a:off x="609600" y="4600876"/>
              <a:ext cx="5006694" cy="1252429"/>
            </a:xfrm>
            <a:custGeom>
              <a:avLst/>
              <a:gdLst>
                <a:gd name="connsiteX0" fmla="*/ 0 w 3817652"/>
                <a:gd name="connsiteY0" fmla="*/ 177967 h 1779667"/>
                <a:gd name="connsiteX1" fmla="*/ 177967 w 3817652"/>
                <a:gd name="connsiteY1" fmla="*/ 0 h 1779667"/>
                <a:gd name="connsiteX2" fmla="*/ 3639685 w 3817652"/>
                <a:gd name="connsiteY2" fmla="*/ 0 h 1779667"/>
                <a:gd name="connsiteX3" fmla="*/ 3817652 w 3817652"/>
                <a:gd name="connsiteY3" fmla="*/ 177967 h 1779667"/>
                <a:gd name="connsiteX4" fmla="*/ 3817652 w 3817652"/>
                <a:gd name="connsiteY4" fmla="*/ 1601700 h 1779667"/>
                <a:gd name="connsiteX5" fmla="*/ 3639685 w 3817652"/>
                <a:gd name="connsiteY5" fmla="*/ 1779667 h 1779667"/>
                <a:gd name="connsiteX6" fmla="*/ 177967 w 3817652"/>
                <a:gd name="connsiteY6" fmla="*/ 1779667 h 1779667"/>
                <a:gd name="connsiteX7" fmla="*/ 0 w 3817652"/>
                <a:gd name="connsiteY7" fmla="*/ 1601700 h 1779667"/>
                <a:gd name="connsiteX8" fmla="*/ 0 w 3817652"/>
                <a:gd name="connsiteY8" fmla="*/ 177967 h 177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7652" h="1779667">
                  <a:moveTo>
                    <a:pt x="0" y="177967"/>
                  </a:moveTo>
                  <a:cubicBezTo>
                    <a:pt x="0" y="79679"/>
                    <a:pt x="79679" y="0"/>
                    <a:pt x="177967" y="0"/>
                  </a:cubicBezTo>
                  <a:lnTo>
                    <a:pt x="3639685" y="0"/>
                  </a:lnTo>
                  <a:cubicBezTo>
                    <a:pt x="3737973" y="0"/>
                    <a:pt x="3817652" y="79679"/>
                    <a:pt x="3817652" y="177967"/>
                  </a:cubicBezTo>
                  <a:lnTo>
                    <a:pt x="3817652" y="1601700"/>
                  </a:lnTo>
                  <a:cubicBezTo>
                    <a:pt x="3817652" y="1699988"/>
                    <a:pt x="3737973" y="1779667"/>
                    <a:pt x="3639685" y="1779667"/>
                  </a:cubicBezTo>
                  <a:lnTo>
                    <a:pt x="177967" y="1779667"/>
                  </a:lnTo>
                  <a:cubicBezTo>
                    <a:pt x="79679" y="1779667"/>
                    <a:pt x="0" y="1699988"/>
                    <a:pt x="0" y="1601700"/>
                  </a:cubicBezTo>
                  <a:lnTo>
                    <a:pt x="0" y="1779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86521" rIns="186521" bIns="186521" numCol="1" spcCol="1270" anchor="ctr" anchorCtr="0">
              <a:noAutofit/>
            </a:bodyPr>
            <a:lstStyle/>
            <a:p>
              <a:pPr algn="r" defTabSz="453346">
                <a:lnSpc>
                  <a:spcPct val="90000"/>
                </a:lnSpc>
                <a:spcBef>
                  <a:spcPct val="0"/>
                </a:spcBef>
                <a:spcAft>
                  <a:spcPct val="35000"/>
                </a:spcAft>
              </a:pPr>
              <a:r>
                <a:rPr lang="en-US" sz="1836" dirty="0"/>
                <a:t>Point-In-Time Restore con </a:t>
              </a:r>
              <a:r>
                <a:rPr lang="en-US" sz="1836" dirty="0" err="1"/>
                <a:t>Cambio</a:t>
              </a:r>
              <a:r>
                <a:rPr lang="en-US" sz="1836" dirty="0"/>
                <a:t> Data Center</a:t>
              </a:r>
            </a:p>
            <a:p>
              <a:pPr algn="r" defTabSz="453346">
                <a:lnSpc>
                  <a:spcPct val="90000"/>
                </a:lnSpc>
                <a:spcBef>
                  <a:spcPct val="0"/>
                </a:spcBef>
                <a:spcAft>
                  <a:spcPct val="35000"/>
                </a:spcAft>
              </a:pPr>
              <a:r>
                <a:rPr lang="en-US" sz="1836" dirty="0" err="1"/>
                <a:t>Recuperar</a:t>
              </a:r>
              <a:r>
                <a:rPr lang="en-US" sz="1836" dirty="0"/>
                <a:t> BD </a:t>
              </a:r>
              <a:r>
                <a:rPr lang="en-US" sz="1836" dirty="0" err="1"/>
                <a:t>borrada</a:t>
              </a:r>
              <a:endParaRPr lang="en-US" sz="1836" dirty="0"/>
            </a:p>
          </p:txBody>
        </p:sp>
      </p:grpSp>
    </p:spTree>
    <p:extLst>
      <p:ext uri="{BB962C8B-B14F-4D97-AF65-F5344CB8AC3E}">
        <p14:creationId xmlns:p14="http://schemas.microsoft.com/office/powerpoint/2010/main" val="216851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(PaaS) – </a:t>
            </a:r>
            <a:r>
              <a:rPr lang="en-US" dirty="0" err="1"/>
              <a:t>Siempre</a:t>
            </a:r>
            <a:r>
              <a:rPr lang="en-US" dirty="0"/>
              <a:t> </a:t>
            </a:r>
            <a:r>
              <a:rPr lang="en-US" dirty="0" err="1"/>
              <a:t>Disponible</a:t>
            </a:r>
            <a:endParaRPr lang="en-GB" dirty="0"/>
          </a:p>
        </p:txBody>
      </p:sp>
      <p:sp>
        <p:nvSpPr>
          <p:cNvPr id="4" name="Freeform 3"/>
          <p:cNvSpPr/>
          <p:nvPr/>
        </p:nvSpPr>
        <p:spPr>
          <a:xfrm>
            <a:off x="1026099" y="1744662"/>
            <a:ext cx="10386644" cy="604999"/>
          </a:xfrm>
          <a:custGeom>
            <a:avLst/>
            <a:gdLst>
              <a:gd name="connsiteX0" fmla="*/ 0 w 10183909"/>
              <a:gd name="connsiteY0" fmla="*/ 98867 h 593190"/>
              <a:gd name="connsiteX1" fmla="*/ 98867 w 10183909"/>
              <a:gd name="connsiteY1" fmla="*/ 0 h 593190"/>
              <a:gd name="connsiteX2" fmla="*/ 10085042 w 10183909"/>
              <a:gd name="connsiteY2" fmla="*/ 0 h 593190"/>
              <a:gd name="connsiteX3" fmla="*/ 10183909 w 10183909"/>
              <a:gd name="connsiteY3" fmla="*/ 98867 h 593190"/>
              <a:gd name="connsiteX4" fmla="*/ 10183909 w 10183909"/>
              <a:gd name="connsiteY4" fmla="*/ 494323 h 593190"/>
              <a:gd name="connsiteX5" fmla="*/ 10085042 w 10183909"/>
              <a:gd name="connsiteY5" fmla="*/ 593190 h 593190"/>
              <a:gd name="connsiteX6" fmla="*/ 98867 w 10183909"/>
              <a:gd name="connsiteY6" fmla="*/ 593190 h 593190"/>
              <a:gd name="connsiteX7" fmla="*/ 0 w 10183909"/>
              <a:gd name="connsiteY7" fmla="*/ 494323 h 593190"/>
              <a:gd name="connsiteX8" fmla="*/ 0 w 10183909"/>
              <a:gd name="connsiteY8" fmla="*/ 98867 h 59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3909" h="593190">
                <a:moveTo>
                  <a:pt x="0" y="98867"/>
                </a:moveTo>
                <a:cubicBezTo>
                  <a:pt x="0" y="44264"/>
                  <a:pt x="44264" y="0"/>
                  <a:pt x="98867" y="0"/>
                </a:cubicBezTo>
                <a:lnTo>
                  <a:pt x="10085042" y="0"/>
                </a:lnTo>
                <a:cubicBezTo>
                  <a:pt x="10139645" y="0"/>
                  <a:pt x="10183909" y="44264"/>
                  <a:pt x="10183909" y="98867"/>
                </a:cubicBezTo>
                <a:lnTo>
                  <a:pt x="10183909" y="494323"/>
                </a:lnTo>
                <a:cubicBezTo>
                  <a:pt x="10183909" y="548926"/>
                  <a:pt x="10139645" y="593190"/>
                  <a:pt x="10085042" y="593190"/>
                </a:cubicBezTo>
                <a:lnTo>
                  <a:pt x="98867" y="593190"/>
                </a:lnTo>
                <a:cubicBezTo>
                  <a:pt x="44264" y="593190"/>
                  <a:pt x="0" y="548926"/>
                  <a:pt x="0" y="494323"/>
                </a:cubicBezTo>
                <a:lnTo>
                  <a:pt x="0" y="98867"/>
                </a:lnTo>
                <a:close/>
              </a:path>
            </a:pathLst>
          </a:custGeom>
          <a:solidFill>
            <a:srgbClr val="002060"/>
          </a:solidFill>
          <a:ln>
            <a:noFill/>
          </a:ln>
          <a:effectLst/>
          <a:scene3d>
            <a:camera prst="orthographicFront">
              <a:rot lat="0" lon="0" rev="0"/>
            </a:camera>
            <a:lightRig rig="contrasting" dir="t">
              <a:rot lat="0" lon="0" rev="1200000"/>
            </a:lightRig>
          </a:scene3d>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spcFirstLastPara="0" vert="horz" wrap="square" lIns="118908" tIns="118908" rIns="118908" bIns="118908" numCol="1" spcCol="1270" anchor="ctr" anchorCtr="0">
            <a:noAutofit/>
          </a:bodyPr>
          <a:lstStyle/>
          <a:p>
            <a:pPr defTabSz="1042695">
              <a:lnSpc>
                <a:spcPct val="90000"/>
              </a:lnSpc>
              <a:spcBef>
                <a:spcPct val="0"/>
              </a:spcBef>
              <a:spcAft>
                <a:spcPct val="35000"/>
              </a:spcAft>
            </a:pPr>
            <a:r>
              <a:rPr lang="en-US" sz="2346" dirty="0">
                <a:solidFill>
                  <a:srgbClr val="FFFFFF"/>
                </a:solidFill>
                <a:latin typeface="Segoe UI Semilight"/>
              </a:rPr>
              <a:t>Geo-</a:t>
            </a:r>
            <a:r>
              <a:rPr lang="en-US" sz="2346" dirty="0" err="1">
                <a:solidFill>
                  <a:srgbClr val="FFFFFF"/>
                </a:solidFill>
                <a:latin typeface="Segoe UI Semilight"/>
              </a:rPr>
              <a:t>Replicación</a:t>
            </a:r>
            <a:r>
              <a:rPr lang="en-US" sz="2346" dirty="0">
                <a:solidFill>
                  <a:srgbClr val="FFFFFF"/>
                </a:solidFill>
                <a:latin typeface="Segoe UI Semilight"/>
              </a:rPr>
              <a:t> y Disaster Recovery </a:t>
            </a:r>
          </a:p>
        </p:txBody>
      </p:sp>
      <p:sp>
        <p:nvSpPr>
          <p:cNvPr id="5" name="Freeform 4"/>
          <p:cNvSpPr/>
          <p:nvPr/>
        </p:nvSpPr>
        <p:spPr>
          <a:xfrm>
            <a:off x="905673" y="2506662"/>
            <a:ext cx="10386644" cy="4103817"/>
          </a:xfrm>
          <a:custGeom>
            <a:avLst/>
            <a:gdLst>
              <a:gd name="connsiteX0" fmla="*/ 0 w 10183909"/>
              <a:gd name="connsiteY0" fmla="*/ 0 h 3875040"/>
              <a:gd name="connsiteX1" fmla="*/ 10183909 w 10183909"/>
              <a:gd name="connsiteY1" fmla="*/ 0 h 3875040"/>
              <a:gd name="connsiteX2" fmla="*/ 10183909 w 10183909"/>
              <a:gd name="connsiteY2" fmla="*/ 3875040 h 3875040"/>
              <a:gd name="connsiteX3" fmla="*/ 0 w 10183909"/>
              <a:gd name="connsiteY3" fmla="*/ 3875040 h 3875040"/>
              <a:gd name="connsiteX4" fmla="*/ 0 w 10183909"/>
              <a:gd name="connsiteY4" fmla="*/ 0 h 387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909" h="3875040">
                <a:moveTo>
                  <a:pt x="0" y="0"/>
                </a:moveTo>
                <a:lnTo>
                  <a:pt x="10183909" y="0"/>
                </a:lnTo>
                <a:lnTo>
                  <a:pt x="10183909" y="3875040"/>
                </a:lnTo>
                <a:lnTo>
                  <a:pt x="0" y="387504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9776" tIns="33677" rIns="188593" bIns="33677" numCol="1" spcCol="1270" anchor="t" anchorCtr="0">
            <a:noAutofit/>
          </a:bodyPr>
          <a:lstStyle/>
          <a:p>
            <a:pPr marL="233149" lvl="1" indent="-233149" defTabSz="906691">
              <a:lnSpc>
                <a:spcPct val="90000"/>
              </a:lnSpc>
              <a:spcBef>
                <a:spcPct val="0"/>
              </a:spcBef>
              <a:spcAft>
                <a:spcPct val="20000"/>
              </a:spcAft>
              <a:buChar char="•"/>
            </a:pPr>
            <a:r>
              <a:rPr lang="en-US" sz="2040" dirty="0" err="1"/>
              <a:t>Sólo</a:t>
            </a:r>
            <a:r>
              <a:rPr lang="en-US" sz="2040" dirty="0"/>
              <a:t> </a:t>
            </a:r>
            <a:r>
              <a:rPr lang="en-US" sz="2040" dirty="0" err="1"/>
              <a:t>Lectura</a:t>
            </a:r>
            <a:endParaRPr lang="en-US" sz="2040" dirty="0"/>
          </a:p>
          <a:p>
            <a:pPr marL="233149" lvl="1" indent="-233149" defTabSz="906691">
              <a:lnSpc>
                <a:spcPct val="90000"/>
              </a:lnSpc>
              <a:spcBef>
                <a:spcPct val="0"/>
              </a:spcBef>
              <a:spcAft>
                <a:spcPct val="20000"/>
              </a:spcAft>
              <a:buChar char="•"/>
            </a:pPr>
            <a:r>
              <a:rPr lang="en-US" sz="2040" dirty="0" err="1"/>
              <a:t>Buen</a:t>
            </a:r>
            <a:r>
              <a:rPr lang="en-US" sz="2040" dirty="0"/>
              <a:t> </a:t>
            </a:r>
            <a:r>
              <a:rPr lang="en-US" sz="2040" dirty="0" err="1"/>
              <a:t>mecanismo</a:t>
            </a:r>
            <a:r>
              <a:rPr lang="en-US" sz="2040" dirty="0"/>
              <a:t> de backup y test.</a:t>
            </a:r>
          </a:p>
          <a:p>
            <a:pPr marL="233149" lvl="1" indent="-233149" defTabSz="906691">
              <a:lnSpc>
                <a:spcPct val="90000"/>
              </a:lnSpc>
              <a:spcBef>
                <a:spcPct val="0"/>
              </a:spcBef>
              <a:spcAft>
                <a:spcPct val="20000"/>
              </a:spcAft>
              <a:buChar char="•"/>
            </a:pPr>
            <a:r>
              <a:rPr lang="en-US" sz="2040" dirty="0" err="1"/>
              <a:t>Coste</a:t>
            </a:r>
            <a:r>
              <a:rPr lang="en-US" sz="2040" dirty="0"/>
              <a:t>: 70% </a:t>
            </a:r>
            <a:r>
              <a:rPr lang="en-US" sz="2040" dirty="0" err="1"/>
              <a:t>en</a:t>
            </a:r>
            <a:r>
              <a:rPr lang="en-US" sz="2040" dirty="0"/>
              <a:t> </a:t>
            </a:r>
            <a:r>
              <a:rPr lang="en-US" sz="2040" dirty="0" err="1"/>
              <a:t>relación</a:t>
            </a:r>
            <a:r>
              <a:rPr lang="en-US" sz="2040" dirty="0"/>
              <a:t> a la </a:t>
            </a:r>
            <a:r>
              <a:rPr lang="en-US" sz="2040" dirty="0" err="1"/>
              <a:t>primaria</a:t>
            </a:r>
            <a:r>
              <a:rPr lang="en-US" sz="2040" dirty="0"/>
              <a:t>.</a:t>
            </a:r>
          </a:p>
          <a:p>
            <a:pPr marL="233149" lvl="1" indent="-233149" defTabSz="906691">
              <a:lnSpc>
                <a:spcPct val="90000"/>
              </a:lnSpc>
              <a:spcBef>
                <a:spcPct val="0"/>
              </a:spcBef>
              <a:spcAft>
                <a:spcPct val="20000"/>
              </a:spcAft>
              <a:buChar char="•"/>
            </a:pPr>
            <a:r>
              <a:rPr lang="en-US" sz="2040" dirty="0"/>
              <a:t>Bases de </a:t>
            </a:r>
            <a:r>
              <a:rPr lang="en-US" sz="2040" dirty="0" err="1"/>
              <a:t>datos</a:t>
            </a:r>
            <a:r>
              <a:rPr lang="en-US" sz="2040" dirty="0"/>
              <a:t> </a:t>
            </a:r>
            <a:r>
              <a:rPr lang="en-US" sz="2040" dirty="0" err="1"/>
              <a:t>autocontenidas</a:t>
            </a:r>
            <a:r>
              <a:rPr lang="en-US" sz="2040" dirty="0"/>
              <a:t>: </a:t>
            </a:r>
            <a:r>
              <a:rPr lang="en-US" sz="2040" dirty="0" err="1"/>
              <a:t>evitan</a:t>
            </a:r>
            <a:r>
              <a:rPr lang="en-US" sz="2040" dirty="0"/>
              <a:t> </a:t>
            </a:r>
            <a:r>
              <a:rPr lang="en-US" sz="2040" dirty="0" err="1"/>
              <a:t>tener</a:t>
            </a:r>
            <a:r>
              <a:rPr lang="en-US" sz="2040" dirty="0"/>
              <a:t> </a:t>
            </a:r>
            <a:r>
              <a:rPr lang="en-US" sz="2040" dirty="0" err="1"/>
              <a:t>usuarios</a:t>
            </a:r>
            <a:r>
              <a:rPr lang="en-US" sz="2040" dirty="0"/>
              <a:t> </a:t>
            </a:r>
            <a:r>
              <a:rPr lang="en-US" sz="2040" dirty="0" err="1"/>
              <a:t>huérfanos</a:t>
            </a:r>
            <a:r>
              <a:rPr lang="en-US" sz="2040" dirty="0"/>
              <a:t>. </a:t>
            </a:r>
          </a:p>
          <a:p>
            <a:pPr marL="233149" lvl="1" indent="-233149" defTabSz="906691">
              <a:lnSpc>
                <a:spcPct val="90000"/>
              </a:lnSpc>
              <a:spcBef>
                <a:spcPct val="0"/>
              </a:spcBef>
              <a:spcAft>
                <a:spcPct val="20000"/>
              </a:spcAft>
              <a:buChar char="•"/>
            </a:pPr>
            <a:r>
              <a:rPr lang="en-US" sz="2040" dirty="0" err="1"/>
              <a:t>Sencillo</a:t>
            </a:r>
            <a:r>
              <a:rPr lang="en-US" sz="2040" dirty="0"/>
              <a:t> de </a:t>
            </a:r>
            <a:r>
              <a:rPr lang="en-US" sz="2040" dirty="0" err="1"/>
              <a:t>implementar</a:t>
            </a:r>
            <a:r>
              <a:rPr lang="en-US" sz="2040" dirty="0"/>
              <a:t>.</a:t>
            </a:r>
          </a:p>
          <a:p>
            <a:pPr marL="233149" lvl="1" indent="-233149" defTabSz="906691">
              <a:lnSpc>
                <a:spcPct val="90000"/>
              </a:lnSpc>
              <a:spcBef>
                <a:spcPct val="0"/>
              </a:spcBef>
              <a:spcAft>
                <a:spcPct val="20000"/>
              </a:spcAft>
              <a:buChar char="•"/>
            </a:pPr>
            <a:r>
              <a:rPr lang="en-US" sz="2040" dirty="0" err="1"/>
              <a:t>Posibilidad</a:t>
            </a:r>
            <a:r>
              <a:rPr lang="en-US" sz="2040" dirty="0"/>
              <a:t> de Database tiers de menor rendimiento pero no de </a:t>
            </a:r>
            <a:r>
              <a:rPr lang="en-US" sz="2040" dirty="0" err="1"/>
              <a:t>diferente</a:t>
            </a:r>
            <a:r>
              <a:rPr lang="en-US" sz="2040" dirty="0"/>
              <a:t> </a:t>
            </a:r>
            <a:r>
              <a:rPr lang="en-US" sz="2040" dirty="0" err="1"/>
              <a:t>familia</a:t>
            </a:r>
            <a:r>
              <a:rPr lang="en-US" sz="2040" dirty="0"/>
              <a:t>.</a:t>
            </a:r>
          </a:p>
          <a:p>
            <a:pPr marL="233149" lvl="1" indent="-233149" defTabSz="906691">
              <a:lnSpc>
                <a:spcPct val="90000"/>
              </a:lnSpc>
              <a:spcBef>
                <a:spcPct val="0"/>
              </a:spcBef>
              <a:spcAft>
                <a:spcPct val="20000"/>
              </a:spcAft>
              <a:buChar char="•"/>
            </a:pPr>
            <a:r>
              <a:rPr lang="en-US" sz="2040" dirty="0"/>
              <a:t>Reduce del </a:t>
            </a:r>
            <a:r>
              <a:rPr lang="en-US" sz="2040" dirty="0" err="1"/>
              <a:t>tiempo</a:t>
            </a:r>
            <a:r>
              <a:rPr lang="en-US" sz="2040" dirty="0"/>
              <a:t> de </a:t>
            </a:r>
            <a:r>
              <a:rPr lang="en-US" sz="2040" dirty="0" err="1"/>
              <a:t>recuperación</a:t>
            </a:r>
            <a:r>
              <a:rPr lang="en-US" sz="2040" dirty="0"/>
              <a:t>.</a:t>
            </a:r>
          </a:p>
          <a:p>
            <a:pPr marL="233149" lvl="1" indent="-233149" defTabSz="906691">
              <a:lnSpc>
                <a:spcPct val="90000"/>
              </a:lnSpc>
              <a:spcBef>
                <a:spcPct val="0"/>
              </a:spcBef>
              <a:spcAft>
                <a:spcPct val="20000"/>
              </a:spcAft>
              <a:buChar char="•"/>
            </a:pPr>
            <a:r>
              <a:rPr lang="en-US" sz="2040" dirty="0" err="1"/>
              <a:t>En</a:t>
            </a:r>
            <a:r>
              <a:rPr lang="en-US" sz="2040" dirty="0"/>
              <a:t> </a:t>
            </a:r>
            <a:r>
              <a:rPr lang="en-US" sz="2040" dirty="0" err="1"/>
              <a:t>caso</a:t>
            </a:r>
            <a:r>
              <a:rPr lang="en-US" sz="2040" dirty="0"/>
              <a:t> de failover:</a:t>
            </a:r>
          </a:p>
          <a:p>
            <a:pPr marL="466298" lvl="2" indent="-233149" defTabSz="906691">
              <a:lnSpc>
                <a:spcPct val="90000"/>
              </a:lnSpc>
              <a:spcBef>
                <a:spcPct val="0"/>
              </a:spcBef>
              <a:spcAft>
                <a:spcPct val="20000"/>
              </a:spcAft>
              <a:buChar char="•"/>
            </a:pPr>
            <a:r>
              <a:rPr lang="en-US" sz="2040" dirty="0" err="1"/>
              <a:t>Cambiar</a:t>
            </a:r>
            <a:r>
              <a:rPr lang="en-US" sz="2040" dirty="0"/>
              <a:t> la </a:t>
            </a:r>
            <a:r>
              <a:rPr lang="en-US" sz="2040" dirty="0" err="1"/>
              <a:t>cadena</a:t>
            </a:r>
            <a:r>
              <a:rPr lang="en-US" sz="2040" dirty="0"/>
              <a:t> de </a:t>
            </a:r>
            <a:r>
              <a:rPr lang="en-US" sz="2040" dirty="0" err="1"/>
              <a:t>conexión</a:t>
            </a:r>
            <a:r>
              <a:rPr lang="en-US" sz="2040" dirty="0"/>
              <a:t>. </a:t>
            </a:r>
          </a:p>
          <a:p>
            <a:pPr marL="466298" lvl="2" indent="-233149" defTabSz="906691">
              <a:lnSpc>
                <a:spcPct val="90000"/>
              </a:lnSpc>
              <a:spcBef>
                <a:spcPct val="0"/>
              </a:spcBef>
              <a:spcAft>
                <a:spcPct val="20000"/>
              </a:spcAft>
              <a:buChar char="•"/>
            </a:pPr>
            <a:r>
              <a:rPr lang="en-US" sz="2040" dirty="0" err="1"/>
              <a:t>Proceso</a:t>
            </a:r>
            <a:r>
              <a:rPr lang="en-US" sz="2040" dirty="0"/>
              <a:t> de failover </a:t>
            </a:r>
            <a:r>
              <a:rPr lang="en-US" sz="2040" dirty="0" err="1"/>
              <a:t>es</a:t>
            </a:r>
            <a:r>
              <a:rPr lang="en-US" sz="2040" dirty="0"/>
              <a:t> a </a:t>
            </a:r>
            <a:r>
              <a:rPr lang="en-US" sz="2040" dirty="0" err="1"/>
              <a:t>través</a:t>
            </a:r>
            <a:r>
              <a:rPr lang="en-US" sz="2040" dirty="0"/>
              <a:t> del portal, TSQL o PowerShell.</a:t>
            </a:r>
          </a:p>
          <a:p>
            <a:pPr marL="233149" lvl="1" indent="-233149" defTabSz="906691">
              <a:lnSpc>
                <a:spcPct val="90000"/>
              </a:lnSpc>
              <a:spcBef>
                <a:spcPct val="0"/>
              </a:spcBef>
              <a:spcAft>
                <a:spcPct val="20000"/>
              </a:spcAft>
              <a:buChar char="•"/>
            </a:pPr>
            <a:r>
              <a:rPr lang="en-US" sz="2040" dirty="0"/>
              <a:t>SLA de </a:t>
            </a:r>
            <a:r>
              <a:rPr lang="en-US" sz="2040" dirty="0" err="1"/>
              <a:t>Exportación</a:t>
            </a:r>
            <a:r>
              <a:rPr lang="en-US" sz="2040" dirty="0"/>
              <a:t>/</a:t>
            </a:r>
            <a:r>
              <a:rPr lang="en-US" sz="2040" dirty="0" err="1"/>
              <a:t>Importación</a:t>
            </a:r>
            <a:r>
              <a:rPr lang="en-US" sz="2040" dirty="0"/>
              <a:t>.</a:t>
            </a:r>
          </a:p>
          <a:p>
            <a:pPr marL="233149" lvl="1" indent="-233149" defTabSz="906691">
              <a:lnSpc>
                <a:spcPct val="90000"/>
              </a:lnSpc>
              <a:spcBef>
                <a:spcPct val="0"/>
              </a:spcBef>
              <a:spcAft>
                <a:spcPct val="20000"/>
              </a:spcAft>
              <a:buChar char="•"/>
            </a:pPr>
            <a:r>
              <a:rPr lang="en-US" sz="2040" dirty="0"/>
              <a:t>SLA de Point In Time Recovery.</a:t>
            </a:r>
          </a:p>
        </p:txBody>
      </p:sp>
    </p:spTree>
    <p:extLst>
      <p:ext uri="{BB962C8B-B14F-4D97-AF65-F5344CB8AC3E}">
        <p14:creationId xmlns:p14="http://schemas.microsoft.com/office/powerpoint/2010/main" val="1765007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5">
                                            <p:txEl>
                                              <p:pRg st="10" end="10"/>
                                            </p:txEl>
                                          </p:spTgt>
                                        </p:tgtEl>
                                        <p:attrNameLst>
                                          <p:attrName>style.visibility</p:attrName>
                                        </p:attrNameLst>
                                      </p:cBhvr>
                                      <p:to>
                                        <p:strVal val="visible"/>
                                      </p:to>
                                    </p:set>
                                    <p:anim calcmode="lin" valueType="num">
                                      <p:cBhvr additive="base">
                                        <p:cTn id="67"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5">
                                            <p:txEl>
                                              <p:pRg st="11" end="11"/>
                                            </p:txEl>
                                          </p:spTgt>
                                        </p:tgtEl>
                                        <p:attrNameLst>
                                          <p:attrName>style.visibility</p:attrName>
                                        </p:attrNameLst>
                                      </p:cBhvr>
                                      <p:to>
                                        <p:strVal val="visible"/>
                                      </p:to>
                                    </p:set>
                                    <p:anim calcmode="lin" valueType="num">
                                      <p:cBhvr additive="base">
                                        <p:cTn id="73" dur="5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097"/>
          <a:stretch/>
        </p:blipFill>
        <p:spPr>
          <a:xfrm>
            <a:off x="410412" y="1252867"/>
            <a:ext cx="11803279" cy="4777364"/>
          </a:xfrm>
          <a:prstGeom prst="rect">
            <a:avLst/>
          </a:prstGeom>
          <a:effectLst>
            <a:softEdge rad="63500"/>
          </a:effectLst>
        </p:spPr>
      </p:pic>
      <p:sp>
        <p:nvSpPr>
          <p:cNvPr id="2" name="Title 1"/>
          <p:cNvSpPr>
            <a:spLocks noGrp="1"/>
          </p:cNvSpPr>
          <p:nvPr>
            <p:ph type="title"/>
          </p:nvPr>
        </p:nvSpPr>
        <p:spPr/>
        <p:txBody>
          <a:bodyPr/>
          <a:lstStyle/>
          <a:p>
            <a:r>
              <a:rPr lang="en-US" dirty="0" err="1"/>
              <a:t>Entorno</a:t>
            </a:r>
            <a:r>
              <a:rPr lang="en-US" dirty="0"/>
              <a:t> </a:t>
            </a:r>
            <a:r>
              <a:rPr lang="en-US" dirty="0" err="1"/>
              <a:t>Híbrido</a:t>
            </a:r>
            <a:r>
              <a:rPr lang="en-US" dirty="0"/>
              <a:t> – </a:t>
            </a:r>
            <a:r>
              <a:rPr lang="en-US" dirty="0" err="1"/>
              <a:t>Siempre</a:t>
            </a:r>
            <a:r>
              <a:rPr lang="en-US" dirty="0"/>
              <a:t> </a:t>
            </a:r>
            <a:r>
              <a:rPr lang="en-US" dirty="0" err="1"/>
              <a:t>Disponible</a:t>
            </a:r>
            <a:endParaRPr lang="en-GB" dirty="0"/>
          </a:p>
        </p:txBody>
      </p:sp>
      <p:grpSp>
        <p:nvGrpSpPr>
          <p:cNvPr id="19" name="Group 18"/>
          <p:cNvGrpSpPr/>
          <p:nvPr/>
        </p:nvGrpSpPr>
        <p:grpSpPr>
          <a:xfrm>
            <a:off x="577334" y="3461408"/>
            <a:ext cx="2797493" cy="2290748"/>
            <a:chOff x="565200" y="3393845"/>
            <a:chExt cx="2742889" cy="2246035"/>
          </a:xfrm>
        </p:grpSpPr>
        <p:sp>
          <p:nvSpPr>
            <p:cNvPr id="8" name="Freeform 7"/>
            <p:cNvSpPr/>
            <p:nvPr/>
          </p:nvSpPr>
          <p:spPr>
            <a:xfrm>
              <a:off x="565200" y="3393845"/>
              <a:ext cx="2742886" cy="518400"/>
            </a:xfrm>
            <a:custGeom>
              <a:avLst/>
              <a:gdLst>
                <a:gd name="connsiteX0" fmla="*/ 0 w 2197797"/>
                <a:gd name="connsiteY0" fmla="*/ 0 h 518400"/>
                <a:gd name="connsiteX1" fmla="*/ 2197797 w 2197797"/>
                <a:gd name="connsiteY1" fmla="*/ 0 h 518400"/>
                <a:gd name="connsiteX2" fmla="*/ 2197797 w 2197797"/>
                <a:gd name="connsiteY2" fmla="*/ 518400 h 518400"/>
                <a:gd name="connsiteX3" fmla="*/ 0 w 2197797"/>
                <a:gd name="connsiteY3" fmla="*/ 518400 h 518400"/>
                <a:gd name="connsiteX4" fmla="*/ 0 w 2197797"/>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518400">
                  <a:moveTo>
                    <a:pt x="0" y="0"/>
                  </a:moveTo>
                  <a:lnTo>
                    <a:pt x="2197797" y="0"/>
                  </a:lnTo>
                  <a:lnTo>
                    <a:pt x="2197797" y="518400"/>
                  </a:lnTo>
                  <a:lnTo>
                    <a:pt x="0" y="518400"/>
                  </a:lnTo>
                  <a:lnTo>
                    <a:pt x="0" y="0"/>
                  </a:lnTo>
                  <a:close/>
                </a:path>
              </a:pathLst>
            </a:cu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rot lat="0" lon="0" rev="7500000"/>
              </a:lightRig>
            </a:scene3d>
            <a:sp3d prstMaterial="plastic">
              <a:bevelT w="127000" h="25400" prst="relaxedInset"/>
            </a:sp3d>
          </p:spPr>
          <p:style>
            <a:lnRef idx="0">
              <a:scrgbClr r="0" g="0" b="0"/>
            </a:lnRef>
            <a:fillRef idx="0">
              <a:scrgbClr r="0" g="0" b="0"/>
            </a:fillRef>
            <a:effectRef idx="0">
              <a:scrgbClr r="0" g="0" b="0"/>
            </a:effectRef>
            <a:fontRef idx="minor">
              <a:schemeClr val="lt1"/>
            </a:fontRef>
          </p:style>
          <p:txBody>
            <a:bodyPr spcFirstLastPara="0" vert="horz" wrap="square" lIns="108804" tIns="62174" rIns="108804" bIns="62174" numCol="1" spcCol="1270" anchor="ctr" anchorCtr="0">
              <a:noAutofit/>
            </a:bodyPr>
            <a:lstStyle/>
            <a:p>
              <a:pPr algn="ctr" defTabSz="680018">
                <a:lnSpc>
                  <a:spcPct val="90000"/>
                </a:lnSpc>
                <a:spcBef>
                  <a:spcPct val="0"/>
                </a:spcBef>
                <a:spcAft>
                  <a:spcPct val="35000"/>
                </a:spcAft>
              </a:pPr>
              <a:r>
                <a:rPr lang="en-US" sz="1836" b="1" dirty="0">
                  <a:ln>
                    <a:solidFill>
                      <a:schemeClr val="bg1"/>
                    </a:solidFill>
                  </a:ln>
                  <a:effectLst>
                    <a:outerShdw blurRad="50800" dist="38100" dir="5400000" algn="t" rotWithShape="0">
                      <a:prstClr val="black">
                        <a:alpha val="40000"/>
                      </a:prstClr>
                    </a:outerShdw>
                  </a:effectLst>
                </a:rPr>
                <a:t>Disaster Recovery</a:t>
              </a:r>
            </a:p>
          </p:txBody>
        </p:sp>
        <p:sp>
          <p:nvSpPr>
            <p:cNvPr id="9" name="Freeform 8"/>
            <p:cNvSpPr/>
            <p:nvPr/>
          </p:nvSpPr>
          <p:spPr>
            <a:xfrm>
              <a:off x="565203" y="3974886"/>
              <a:ext cx="2742886" cy="1664994"/>
            </a:xfrm>
            <a:custGeom>
              <a:avLst/>
              <a:gdLst>
                <a:gd name="connsiteX0" fmla="*/ 0 w 2197797"/>
                <a:gd name="connsiteY0" fmla="*/ 0 h 1952849"/>
                <a:gd name="connsiteX1" fmla="*/ 2197797 w 2197797"/>
                <a:gd name="connsiteY1" fmla="*/ 0 h 1952849"/>
                <a:gd name="connsiteX2" fmla="*/ 2197797 w 2197797"/>
                <a:gd name="connsiteY2" fmla="*/ 1952849 h 1952849"/>
                <a:gd name="connsiteX3" fmla="*/ 0 w 2197797"/>
                <a:gd name="connsiteY3" fmla="*/ 1952849 h 1952849"/>
                <a:gd name="connsiteX4" fmla="*/ 0 w 2197797"/>
                <a:gd name="connsiteY4" fmla="*/ 0 h 195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1952849">
                  <a:moveTo>
                    <a:pt x="0" y="0"/>
                  </a:moveTo>
                  <a:lnTo>
                    <a:pt x="2197797" y="0"/>
                  </a:lnTo>
                  <a:lnTo>
                    <a:pt x="2197797" y="1952849"/>
                  </a:lnTo>
                  <a:lnTo>
                    <a:pt x="0" y="1952849"/>
                  </a:lnTo>
                  <a:lnTo>
                    <a:pt x="0" y="0"/>
                  </a:lnTo>
                  <a:close/>
                </a:path>
              </a:pathLst>
            </a:custGeom>
            <a:solidFill>
              <a:schemeClr val="lt1">
                <a:alpha val="85000"/>
              </a:schemeClr>
            </a:solidFill>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2">
              <a:schemeClr val="accent2"/>
            </a:lnRef>
            <a:fillRef idx="1">
              <a:schemeClr val="lt1"/>
            </a:fillRef>
            <a:effectRef idx="0">
              <a:schemeClr val="accent2"/>
            </a:effectRef>
            <a:fontRef idx="minor">
              <a:schemeClr val="dk1">
                <a:hueOff val="0"/>
                <a:satOff val="0"/>
                <a:lumOff val="0"/>
                <a:alphaOff val="0"/>
              </a:schemeClr>
            </a:fontRef>
          </p:style>
          <p:txBody>
            <a:bodyPr spcFirstLastPara="0" vert="horz" wrap="square" lIns="81603" tIns="81603" rIns="108804" bIns="122404" numCol="1" spcCol="1270" anchor="t" anchorCtr="0">
              <a:noAutofit/>
            </a:bodyPr>
            <a:lstStyle/>
            <a:p>
              <a:pPr marL="116575" lvl="1" indent="-116575" defTabSz="680018">
                <a:lnSpc>
                  <a:spcPct val="90000"/>
                </a:lnSpc>
                <a:spcBef>
                  <a:spcPct val="0"/>
                </a:spcBef>
                <a:spcAft>
                  <a:spcPct val="15000"/>
                </a:spcAft>
                <a:buChar char="•"/>
              </a:pPr>
              <a:r>
                <a:rPr lang="en-US" sz="1632" dirty="0"/>
                <a:t>Backup to URL</a:t>
              </a:r>
            </a:p>
            <a:p>
              <a:pPr marL="116575" lvl="1" indent="-116575" defTabSz="680018">
                <a:lnSpc>
                  <a:spcPct val="90000"/>
                </a:lnSpc>
                <a:spcBef>
                  <a:spcPct val="0"/>
                </a:spcBef>
                <a:spcAft>
                  <a:spcPct val="15000"/>
                </a:spcAft>
                <a:buChar char="•"/>
              </a:pPr>
              <a:r>
                <a:rPr lang="en-US" sz="1632" dirty="0"/>
                <a:t>Managed Backup</a:t>
              </a:r>
            </a:p>
          </p:txBody>
        </p:sp>
      </p:grpSp>
      <p:grpSp>
        <p:nvGrpSpPr>
          <p:cNvPr id="22" name="Group 21"/>
          <p:cNvGrpSpPr/>
          <p:nvPr/>
        </p:nvGrpSpPr>
        <p:grpSpPr>
          <a:xfrm>
            <a:off x="9263854" y="3461408"/>
            <a:ext cx="2797490" cy="2290748"/>
            <a:chOff x="9082170" y="3393845"/>
            <a:chExt cx="2742886" cy="2246035"/>
          </a:xfrm>
        </p:grpSpPr>
        <p:sp>
          <p:nvSpPr>
            <p:cNvPr id="14" name="Freeform 13"/>
            <p:cNvSpPr/>
            <p:nvPr/>
          </p:nvSpPr>
          <p:spPr>
            <a:xfrm>
              <a:off x="9082170" y="3393845"/>
              <a:ext cx="2742886" cy="518400"/>
            </a:xfrm>
            <a:custGeom>
              <a:avLst/>
              <a:gdLst>
                <a:gd name="connsiteX0" fmla="*/ 0 w 2197797"/>
                <a:gd name="connsiteY0" fmla="*/ 0 h 518400"/>
                <a:gd name="connsiteX1" fmla="*/ 2197797 w 2197797"/>
                <a:gd name="connsiteY1" fmla="*/ 0 h 518400"/>
                <a:gd name="connsiteX2" fmla="*/ 2197797 w 2197797"/>
                <a:gd name="connsiteY2" fmla="*/ 518400 h 518400"/>
                <a:gd name="connsiteX3" fmla="*/ 0 w 2197797"/>
                <a:gd name="connsiteY3" fmla="*/ 518400 h 518400"/>
                <a:gd name="connsiteX4" fmla="*/ 0 w 2197797"/>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518400">
                  <a:moveTo>
                    <a:pt x="0" y="0"/>
                  </a:moveTo>
                  <a:lnTo>
                    <a:pt x="2197797" y="0"/>
                  </a:lnTo>
                  <a:lnTo>
                    <a:pt x="2197797" y="518400"/>
                  </a:lnTo>
                  <a:lnTo>
                    <a:pt x="0" y="518400"/>
                  </a:lnTo>
                  <a:lnTo>
                    <a:pt x="0" y="0"/>
                  </a:lnTo>
                  <a:close/>
                </a:path>
              </a:pathLst>
            </a:cu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rot lat="0" lon="0" rev="7500000"/>
              </a:lightRig>
            </a:scene3d>
            <a:sp3d prstMaterial="plastic">
              <a:bevelT w="127000" h="25400" prst="relaxedInset"/>
            </a:sp3d>
          </p:spPr>
          <p:style>
            <a:lnRef idx="0">
              <a:scrgbClr r="0" g="0" b="0"/>
            </a:lnRef>
            <a:fillRef idx="0">
              <a:scrgbClr r="0" g="0" b="0"/>
            </a:fillRef>
            <a:effectRef idx="0">
              <a:scrgbClr r="0" g="0" b="0"/>
            </a:effectRef>
            <a:fontRef idx="minor">
              <a:schemeClr val="lt1"/>
            </a:fontRef>
          </p:style>
          <p:txBody>
            <a:bodyPr spcFirstLastPara="0" vert="horz" wrap="square" lIns="108804" tIns="62174" rIns="108804" bIns="62174" numCol="1" spcCol="1270" anchor="ctr" anchorCtr="0">
              <a:noAutofit/>
            </a:bodyPr>
            <a:lstStyle/>
            <a:p>
              <a:pPr algn="ctr" defTabSz="680018">
                <a:lnSpc>
                  <a:spcPct val="90000"/>
                </a:lnSpc>
                <a:spcBef>
                  <a:spcPct val="0"/>
                </a:spcBef>
                <a:spcAft>
                  <a:spcPct val="35000"/>
                </a:spcAft>
              </a:pPr>
              <a:r>
                <a:rPr lang="en-US" sz="1836" b="1" dirty="0" err="1">
                  <a:ln>
                    <a:solidFill>
                      <a:schemeClr val="bg1"/>
                    </a:solidFill>
                  </a:ln>
                  <a:effectLst>
                    <a:outerShdw blurRad="50800" dist="38100" dir="5400000" algn="t" rotWithShape="0">
                      <a:prstClr val="black">
                        <a:alpha val="40000"/>
                      </a:prstClr>
                    </a:outerShdw>
                  </a:effectLst>
                </a:rPr>
                <a:t>Replicación</a:t>
              </a:r>
              <a:endParaRPr lang="en-US" sz="1836" b="1" dirty="0">
                <a:ln>
                  <a:solidFill>
                    <a:schemeClr val="bg1"/>
                  </a:solidFill>
                </a:ln>
                <a:effectLst>
                  <a:outerShdw blurRad="50800" dist="38100" dir="5400000" algn="t" rotWithShape="0">
                    <a:prstClr val="black">
                      <a:alpha val="40000"/>
                    </a:prstClr>
                  </a:outerShdw>
                </a:effectLst>
              </a:endParaRPr>
            </a:p>
          </p:txBody>
        </p:sp>
        <p:sp>
          <p:nvSpPr>
            <p:cNvPr id="15" name="Freeform 14"/>
            <p:cNvSpPr/>
            <p:nvPr/>
          </p:nvSpPr>
          <p:spPr>
            <a:xfrm>
              <a:off x="9082170" y="3974886"/>
              <a:ext cx="2742886" cy="1664994"/>
            </a:xfrm>
            <a:custGeom>
              <a:avLst/>
              <a:gdLst>
                <a:gd name="connsiteX0" fmla="*/ 0 w 2197797"/>
                <a:gd name="connsiteY0" fmla="*/ 0 h 1952849"/>
                <a:gd name="connsiteX1" fmla="*/ 2197797 w 2197797"/>
                <a:gd name="connsiteY1" fmla="*/ 0 h 1952849"/>
                <a:gd name="connsiteX2" fmla="*/ 2197797 w 2197797"/>
                <a:gd name="connsiteY2" fmla="*/ 1952849 h 1952849"/>
                <a:gd name="connsiteX3" fmla="*/ 0 w 2197797"/>
                <a:gd name="connsiteY3" fmla="*/ 1952849 h 1952849"/>
                <a:gd name="connsiteX4" fmla="*/ 0 w 2197797"/>
                <a:gd name="connsiteY4" fmla="*/ 0 h 195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1952849">
                  <a:moveTo>
                    <a:pt x="0" y="0"/>
                  </a:moveTo>
                  <a:lnTo>
                    <a:pt x="2197797" y="0"/>
                  </a:lnTo>
                  <a:lnTo>
                    <a:pt x="2197797" y="1952849"/>
                  </a:lnTo>
                  <a:lnTo>
                    <a:pt x="0" y="1952849"/>
                  </a:lnTo>
                  <a:lnTo>
                    <a:pt x="0" y="0"/>
                  </a:lnTo>
                  <a:close/>
                </a:path>
              </a:pathLst>
            </a:custGeom>
            <a:solidFill>
              <a:schemeClr val="lt1">
                <a:alpha val="85000"/>
              </a:schemeClr>
            </a:solidFill>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2">
              <a:schemeClr val="accent2"/>
            </a:lnRef>
            <a:fillRef idx="1">
              <a:schemeClr val="lt1"/>
            </a:fillRef>
            <a:effectRef idx="0">
              <a:schemeClr val="accent2"/>
            </a:effectRef>
            <a:fontRef idx="minor">
              <a:schemeClr val="dk1">
                <a:hueOff val="0"/>
                <a:satOff val="0"/>
                <a:lumOff val="0"/>
                <a:alphaOff val="0"/>
              </a:schemeClr>
            </a:fontRef>
          </p:style>
          <p:txBody>
            <a:bodyPr spcFirstLastPara="0" vert="horz" wrap="square" lIns="81603" tIns="81603" rIns="108804" bIns="122404" numCol="1" spcCol="1270" anchor="t" anchorCtr="0">
              <a:noAutofit/>
            </a:bodyPr>
            <a:lstStyle/>
            <a:p>
              <a:pPr marL="116575" lvl="1" indent="-116575" defTabSz="680018">
                <a:lnSpc>
                  <a:spcPct val="90000"/>
                </a:lnSpc>
                <a:spcBef>
                  <a:spcPct val="0"/>
                </a:spcBef>
                <a:spcAft>
                  <a:spcPct val="15000"/>
                </a:spcAft>
                <a:buChar char="•"/>
              </a:pPr>
              <a:r>
                <a:rPr lang="en-US" sz="1632" dirty="0" err="1"/>
                <a:t>Replicación</a:t>
              </a:r>
              <a:r>
                <a:rPr lang="en-US" sz="1632" dirty="0"/>
                <a:t> </a:t>
              </a:r>
              <a:r>
                <a:rPr lang="en-US" sz="1632" dirty="0" err="1"/>
                <a:t>transaccional</a:t>
              </a:r>
              <a:r>
                <a:rPr lang="en-US" sz="1632" dirty="0"/>
                <a:t> </a:t>
              </a:r>
              <a:r>
                <a:rPr lang="en-US" sz="1632" dirty="0" err="1"/>
                <a:t>unidireccional</a:t>
              </a:r>
              <a:r>
                <a:rPr lang="en-US" sz="1632" dirty="0"/>
                <a:t> </a:t>
              </a:r>
            </a:p>
            <a:p>
              <a:pPr marL="582873" lvl="2" indent="-116575" defTabSz="680018">
                <a:lnSpc>
                  <a:spcPct val="90000"/>
                </a:lnSpc>
                <a:spcBef>
                  <a:spcPct val="0"/>
                </a:spcBef>
                <a:spcAft>
                  <a:spcPct val="15000"/>
                </a:spcAft>
                <a:buChar char="•"/>
              </a:pPr>
              <a:r>
                <a:rPr lang="en-US" sz="1632" dirty="0" err="1"/>
                <a:t>OnPremise</a:t>
              </a:r>
              <a:r>
                <a:rPr lang="en-US" sz="1632" dirty="0"/>
                <a:t> </a:t>
              </a:r>
              <a:r>
                <a:rPr lang="en-US" sz="1632" dirty="0">
                  <a:sym typeface="Wingdings" panose="05000000000000000000" pitchFamily="2" charset="2"/>
                </a:rPr>
                <a:t> I</a:t>
              </a:r>
              <a:r>
                <a:rPr lang="en-US" sz="1632" dirty="0"/>
                <a:t>aaS </a:t>
              </a:r>
            </a:p>
            <a:p>
              <a:pPr marL="582873" lvl="2" indent="-116575" defTabSz="680018">
                <a:lnSpc>
                  <a:spcPct val="90000"/>
                </a:lnSpc>
                <a:spcBef>
                  <a:spcPct val="0"/>
                </a:spcBef>
                <a:spcAft>
                  <a:spcPct val="15000"/>
                </a:spcAft>
                <a:buChar char="•"/>
              </a:pPr>
              <a:r>
                <a:rPr lang="en-US" sz="1632" dirty="0" err="1"/>
                <a:t>OnPremise</a:t>
              </a:r>
              <a:r>
                <a:rPr lang="en-US" sz="1632" dirty="0"/>
                <a:t>, IaaS y Azure</a:t>
              </a:r>
            </a:p>
            <a:p>
              <a:pPr marL="116575" lvl="1" indent="-116575" defTabSz="680018">
                <a:lnSpc>
                  <a:spcPct val="90000"/>
                </a:lnSpc>
                <a:spcBef>
                  <a:spcPct val="0"/>
                </a:spcBef>
                <a:spcAft>
                  <a:spcPct val="15000"/>
                </a:spcAft>
                <a:buChar char="•"/>
              </a:pPr>
              <a:r>
                <a:rPr lang="en-US" sz="1632" dirty="0"/>
                <a:t>Data Sync*</a:t>
              </a:r>
            </a:p>
          </p:txBody>
        </p:sp>
      </p:grpSp>
      <p:grpSp>
        <p:nvGrpSpPr>
          <p:cNvPr id="20" name="Group 19"/>
          <p:cNvGrpSpPr/>
          <p:nvPr/>
        </p:nvGrpSpPr>
        <p:grpSpPr>
          <a:xfrm>
            <a:off x="3433781" y="3461408"/>
            <a:ext cx="2797490" cy="2290748"/>
            <a:chOff x="3365893" y="3393845"/>
            <a:chExt cx="2742886" cy="2246035"/>
          </a:xfrm>
        </p:grpSpPr>
        <p:sp>
          <p:nvSpPr>
            <p:cNvPr id="16" name="Freeform 15"/>
            <p:cNvSpPr/>
            <p:nvPr/>
          </p:nvSpPr>
          <p:spPr>
            <a:xfrm>
              <a:off x="3365893" y="3393845"/>
              <a:ext cx="2742886" cy="518400"/>
            </a:xfrm>
            <a:custGeom>
              <a:avLst/>
              <a:gdLst>
                <a:gd name="connsiteX0" fmla="*/ 0 w 2197797"/>
                <a:gd name="connsiteY0" fmla="*/ 0 h 518400"/>
                <a:gd name="connsiteX1" fmla="*/ 2197797 w 2197797"/>
                <a:gd name="connsiteY1" fmla="*/ 0 h 518400"/>
                <a:gd name="connsiteX2" fmla="*/ 2197797 w 2197797"/>
                <a:gd name="connsiteY2" fmla="*/ 518400 h 518400"/>
                <a:gd name="connsiteX3" fmla="*/ 0 w 2197797"/>
                <a:gd name="connsiteY3" fmla="*/ 518400 h 518400"/>
                <a:gd name="connsiteX4" fmla="*/ 0 w 2197797"/>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518400">
                  <a:moveTo>
                    <a:pt x="0" y="0"/>
                  </a:moveTo>
                  <a:lnTo>
                    <a:pt x="2197797" y="0"/>
                  </a:lnTo>
                  <a:lnTo>
                    <a:pt x="2197797" y="518400"/>
                  </a:lnTo>
                  <a:lnTo>
                    <a:pt x="0" y="518400"/>
                  </a:lnTo>
                  <a:lnTo>
                    <a:pt x="0" y="0"/>
                  </a:lnTo>
                  <a:close/>
                </a:path>
              </a:pathLst>
            </a:cu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rot lat="0" lon="0" rev="7500000"/>
              </a:lightRig>
            </a:scene3d>
            <a:sp3d prstMaterial="plastic">
              <a:bevelT w="127000" h="25400" prst="relaxedInset"/>
            </a:sp3d>
          </p:spPr>
          <p:style>
            <a:lnRef idx="0">
              <a:scrgbClr r="0" g="0" b="0"/>
            </a:lnRef>
            <a:fillRef idx="0">
              <a:scrgbClr r="0" g="0" b="0"/>
            </a:fillRef>
            <a:effectRef idx="0">
              <a:scrgbClr r="0" g="0" b="0"/>
            </a:effectRef>
            <a:fontRef idx="minor">
              <a:schemeClr val="lt1"/>
            </a:fontRef>
          </p:style>
          <p:txBody>
            <a:bodyPr spcFirstLastPara="0" vert="horz" wrap="square" lIns="108804" tIns="62174" rIns="108804" bIns="62174" numCol="1" spcCol="1270" anchor="ctr" anchorCtr="0">
              <a:noAutofit/>
            </a:bodyPr>
            <a:lstStyle/>
            <a:p>
              <a:pPr algn="ctr" defTabSz="680018">
                <a:lnSpc>
                  <a:spcPct val="90000"/>
                </a:lnSpc>
                <a:spcBef>
                  <a:spcPct val="0"/>
                </a:spcBef>
                <a:spcAft>
                  <a:spcPct val="35000"/>
                </a:spcAft>
              </a:pPr>
              <a:r>
                <a:rPr lang="en-US" sz="1836" b="1" dirty="0" err="1">
                  <a:ln>
                    <a:solidFill>
                      <a:schemeClr val="bg1"/>
                    </a:solidFill>
                  </a:ln>
                  <a:effectLst>
                    <a:outerShdw blurRad="50800" dist="38100" dir="5400000" algn="t" rotWithShape="0">
                      <a:prstClr val="black">
                        <a:alpha val="40000"/>
                      </a:prstClr>
                    </a:outerShdw>
                  </a:effectLst>
                </a:rPr>
                <a:t>Archivado</a:t>
              </a:r>
              <a:endParaRPr lang="en-US" sz="1836" b="1" dirty="0">
                <a:ln>
                  <a:solidFill>
                    <a:schemeClr val="bg1"/>
                  </a:solidFill>
                </a:ln>
                <a:effectLst>
                  <a:outerShdw blurRad="50800" dist="38100" dir="5400000" algn="t" rotWithShape="0">
                    <a:prstClr val="black">
                      <a:alpha val="40000"/>
                    </a:prstClr>
                  </a:outerShdw>
                </a:effectLst>
              </a:endParaRPr>
            </a:p>
          </p:txBody>
        </p:sp>
        <p:sp>
          <p:nvSpPr>
            <p:cNvPr id="17" name="Freeform 16"/>
            <p:cNvSpPr/>
            <p:nvPr/>
          </p:nvSpPr>
          <p:spPr>
            <a:xfrm>
              <a:off x="3365893" y="3974886"/>
              <a:ext cx="2742886" cy="1664994"/>
            </a:xfrm>
            <a:custGeom>
              <a:avLst/>
              <a:gdLst>
                <a:gd name="connsiteX0" fmla="*/ 0 w 2197797"/>
                <a:gd name="connsiteY0" fmla="*/ 0 h 1952849"/>
                <a:gd name="connsiteX1" fmla="*/ 2197797 w 2197797"/>
                <a:gd name="connsiteY1" fmla="*/ 0 h 1952849"/>
                <a:gd name="connsiteX2" fmla="*/ 2197797 w 2197797"/>
                <a:gd name="connsiteY2" fmla="*/ 1952849 h 1952849"/>
                <a:gd name="connsiteX3" fmla="*/ 0 w 2197797"/>
                <a:gd name="connsiteY3" fmla="*/ 1952849 h 1952849"/>
                <a:gd name="connsiteX4" fmla="*/ 0 w 2197797"/>
                <a:gd name="connsiteY4" fmla="*/ 0 h 195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1952849">
                  <a:moveTo>
                    <a:pt x="0" y="0"/>
                  </a:moveTo>
                  <a:lnTo>
                    <a:pt x="2197797" y="0"/>
                  </a:lnTo>
                  <a:lnTo>
                    <a:pt x="2197797" y="1952849"/>
                  </a:lnTo>
                  <a:lnTo>
                    <a:pt x="0" y="1952849"/>
                  </a:lnTo>
                  <a:lnTo>
                    <a:pt x="0" y="0"/>
                  </a:lnTo>
                  <a:close/>
                </a:path>
              </a:pathLst>
            </a:custGeom>
            <a:solidFill>
              <a:schemeClr val="lt1">
                <a:alpha val="85000"/>
              </a:schemeClr>
            </a:solidFill>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2">
              <a:schemeClr val="accent2"/>
            </a:lnRef>
            <a:fillRef idx="1">
              <a:schemeClr val="lt1"/>
            </a:fillRef>
            <a:effectRef idx="0">
              <a:schemeClr val="accent2"/>
            </a:effectRef>
            <a:fontRef idx="minor">
              <a:schemeClr val="dk1">
                <a:hueOff val="0"/>
                <a:satOff val="0"/>
                <a:lumOff val="0"/>
                <a:alphaOff val="0"/>
              </a:schemeClr>
            </a:fontRef>
          </p:style>
          <p:txBody>
            <a:bodyPr spcFirstLastPara="0" vert="horz" wrap="square" lIns="81603" tIns="81603" rIns="108804" bIns="122404" numCol="1" spcCol="1270" anchor="t" anchorCtr="0">
              <a:noAutofit/>
            </a:bodyPr>
            <a:lstStyle/>
            <a:p>
              <a:pPr marL="116575" lvl="1" indent="-116575" defTabSz="680018">
                <a:lnSpc>
                  <a:spcPct val="90000"/>
                </a:lnSpc>
                <a:spcBef>
                  <a:spcPct val="0"/>
                </a:spcBef>
                <a:spcAft>
                  <a:spcPct val="15000"/>
                </a:spcAft>
                <a:buChar char="•"/>
              </a:pPr>
              <a:r>
                <a:rPr lang="en-US" sz="1632" dirty="0"/>
                <a:t>Stretch a Azure SQL DB</a:t>
              </a:r>
            </a:p>
          </p:txBody>
        </p:sp>
      </p:grpSp>
      <p:grpSp>
        <p:nvGrpSpPr>
          <p:cNvPr id="21" name="Group 20"/>
          <p:cNvGrpSpPr/>
          <p:nvPr/>
        </p:nvGrpSpPr>
        <p:grpSpPr>
          <a:xfrm>
            <a:off x="6276724" y="3461408"/>
            <a:ext cx="2925185" cy="2290748"/>
            <a:chOff x="6153345" y="3393845"/>
            <a:chExt cx="2868089" cy="2246035"/>
          </a:xfrm>
        </p:grpSpPr>
        <p:sp>
          <p:nvSpPr>
            <p:cNvPr id="12" name="Freeform 11"/>
            <p:cNvSpPr/>
            <p:nvPr/>
          </p:nvSpPr>
          <p:spPr>
            <a:xfrm>
              <a:off x="6153345" y="3393845"/>
              <a:ext cx="2861471" cy="518400"/>
            </a:xfrm>
            <a:custGeom>
              <a:avLst/>
              <a:gdLst>
                <a:gd name="connsiteX0" fmla="*/ 0 w 2197797"/>
                <a:gd name="connsiteY0" fmla="*/ 0 h 518400"/>
                <a:gd name="connsiteX1" fmla="*/ 2197797 w 2197797"/>
                <a:gd name="connsiteY1" fmla="*/ 0 h 518400"/>
                <a:gd name="connsiteX2" fmla="*/ 2197797 w 2197797"/>
                <a:gd name="connsiteY2" fmla="*/ 518400 h 518400"/>
                <a:gd name="connsiteX3" fmla="*/ 0 w 2197797"/>
                <a:gd name="connsiteY3" fmla="*/ 518400 h 518400"/>
                <a:gd name="connsiteX4" fmla="*/ 0 w 2197797"/>
                <a:gd name="connsiteY4" fmla="*/ 0 h 51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518400">
                  <a:moveTo>
                    <a:pt x="0" y="0"/>
                  </a:moveTo>
                  <a:lnTo>
                    <a:pt x="2197797" y="0"/>
                  </a:lnTo>
                  <a:lnTo>
                    <a:pt x="2197797" y="518400"/>
                  </a:lnTo>
                  <a:lnTo>
                    <a:pt x="0" y="518400"/>
                  </a:lnTo>
                  <a:lnTo>
                    <a:pt x="0" y="0"/>
                  </a:lnTo>
                  <a:close/>
                </a:path>
              </a:pathLst>
            </a:custGeom>
            <a:gradFill flip="none" rotWithShape="1">
              <a:gsLst>
                <a:gs pos="0">
                  <a:schemeClr val="accent2">
                    <a:lumMod val="67000"/>
                    <a:alpha val="60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rot lat="0" lon="0" rev="7500000"/>
              </a:lightRig>
            </a:scene3d>
            <a:sp3d prstMaterial="plastic">
              <a:bevelT w="127000" h="25400" prst="relaxedInset"/>
            </a:sp3d>
          </p:spPr>
          <p:style>
            <a:lnRef idx="0">
              <a:scrgbClr r="0" g="0" b="0"/>
            </a:lnRef>
            <a:fillRef idx="0">
              <a:scrgbClr r="0" g="0" b="0"/>
            </a:fillRef>
            <a:effectRef idx="0">
              <a:scrgbClr r="0" g="0" b="0"/>
            </a:effectRef>
            <a:fontRef idx="minor">
              <a:schemeClr val="lt1"/>
            </a:fontRef>
          </p:style>
          <p:txBody>
            <a:bodyPr spcFirstLastPara="0" vert="horz" wrap="square" lIns="108804" tIns="62174" rIns="108804" bIns="62174" numCol="1" spcCol="1270" anchor="ctr" anchorCtr="0">
              <a:noAutofit/>
            </a:bodyPr>
            <a:lstStyle/>
            <a:p>
              <a:pPr algn="ctr" defTabSz="680018">
                <a:lnSpc>
                  <a:spcPct val="90000"/>
                </a:lnSpc>
                <a:spcBef>
                  <a:spcPct val="0"/>
                </a:spcBef>
                <a:spcAft>
                  <a:spcPct val="35000"/>
                </a:spcAft>
              </a:pPr>
              <a:r>
                <a:rPr lang="en-US" sz="1836" b="1" dirty="0" err="1">
                  <a:ln>
                    <a:solidFill>
                      <a:schemeClr val="bg1"/>
                    </a:solidFill>
                  </a:ln>
                  <a:effectLst>
                    <a:outerShdw blurRad="50800" dist="38100" dir="5400000" algn="t" rotWithShape="0">
                      <a:prstClr val="black">
                        <a:alpha val="40000"/>
                      </a:prstClr>
                    </a:outerShdw>
                  </a:effectLst>
                </a:rPr>
                <a:t>Ubicación</a:t>
              </a:r>
              <a:endParaRPr lang="en-US" sz="1836" b="1" dirty="0">
                <a:ln>
                  <a:solidFill>
                    <a:schemeClr val="bg1"/>
                  </a:solidFill>
                </a:ln>
                <a:effectLst>
                  <a:outerShdw blurRad="50800" dist="38100" dir="5400000" algn="t" rotWithShape="0">
                    <a:prstClr val="black">
                      <a:alpha val="40000"/>
                    </a:prstClr>
                  </a:outerShdw>
                </a:effectLst>
              </a:endParaRPr>
            </a:p>
          </p:txBody>
        </p:sp>
        <p:sp>
          <p:nvSpPr>
            <p:cNvPr id="18" name="Freeform 17"/>
            <p:cNvSpPr/>
            <p:nvPr/>
          </p:nvSpPr>
          <p:spPr>
            <a:xfrm>
              <a:off x="6159963" y="3974886"/>
              <a:ext cx="2861471" cy="1664994"/>
            </a:xfrm>
            <a:custGeom>
              <a:avLst/>
              <a:gdLst>
                <a:gd name="connsiteX0" fmla="*/ 0 w 2197797"/>
                <a:gd name="connsiteY0" fmla="*/ 0 h 1952849"/>
                <a:gd name="connsiteX1" fmla="*/ 2197797 w 2197797"/>
                <a:gd name="connsiteY1" fmla="*/ 0 h 1952849"/>
                <a:gd name="connsiteX2" fmla="*/ 2197797 w 2197797"/>
                <a:gd name="connsiteY2" fmla="*/ 1952849 h 1952849"/>
                <a:gd name="connsiteX3" fmla="*/ 0 w 2197797"/>
                <a:gd name="connsiteY3" fmla="*/ 1952849 h 1952849"/>
                <a:gd name="connsiteX4" fmla="*/ 0 w 2197797"/>
                <a:gd name="connsiteY4" fmla="*/ 0 h 1952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797" h="1952849">
                  <a:moveTo>
                    <a:pt x="0" y="0"/>
                  </a:moveTo>
                  <a:lnTo>
                    <a:pt x="2197797" y="0"/>
                  </a:lnTo>
                  <a:lnTo>
                    <a:pt x="2197797" y="1952849"/>
                  </a:lnTo>
                  <a:lnTo>
                    <a:pt x="0" y="1952849"/>
                  </a:lnTo>
                  <a:lnTo>
                    <a:pt x="0" y="0"/>
                  </a:lnTo>
                  <a:close/>
                </a:path>
              </a:pathLst>
            </a:custGeom>
            <a:solidFill>
              <a:schemeClr val="lt1">
                <a:alpha val="85000"/>
              </a:schemeClr>
            </a:solidFill>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2">
              <a:schemeClr val="accent2"/>
            </a:lnRef>
            <a:fillRef idx="1">
              <a:schemeClr val="lt1"/>
            </a:fillRef>
            <a:effectRef idx="0">
              <a:schemeClr val="accent2"/>
            </a:effectRef>
            <a:fontRef idx="minor">
              <a:schemeClr val="dk1">
                <a:hueOff val="0"/>
                <a:satOff val="0"/>
                <a:lumOff val="0"/>
                <a:alphaOff val="0"/>
              </a:schemeClr>
            </a:fontRef>
          </p:style>
          <p:txBody>
            <a:bodyPr spcFirstLastPara="0" vert="horz" wrap="square" lIns="81603" tIns="81603" rIns="108804" bIns="122404" numCol="1" spcCol="1270" anchor="t" anchorCtr="0">
              <a:noAutofit/>
            </a:bodyPr>
            <a:lstStyle/>
            <a:p>
              <a:pPr marL="116575" lvl="1" indent="-116575" defTabSz="680018">
                <a:lnSpc>
                  <a:spcPct val="90000"/>
                </a:lnSpc>
                <a:spcBef>
                  <a:spcPct val="0"/>
                </a:spcBef>
                <a:spcAft>
                  <a:spcPct val="15000"/>
                </a:spcAft>
                <a:buChar char="•"/>
              </a:pPr>
              <a:r>
                <a:rPr lang="en-US" sz="1632" dirty="0" err="1"/>
                <a:t>Ficheros</a:t>
              </a:r>
              <a:r>
                <a:rPr lang="en-US" sz="1632" dirty="0"/>
                <a:t> de </a:t>
              </a:r>
              <a:r>
                <a:rPr lang="en-US" sz="1632" dirty="0" err="1"/>
                <a:t>datos</a:t>
              </a:r>
              <a:r>
                <a:rPr lang="en-US" sz="1632" dirty="0"/>
                <a:t> </a:t>
              </a:r>
              <a:r>
                <a:rPr lang="en-US" sz="1632" dirty="0" err="1"/>
                <a:t>en</a:t>
              </a:r>
              <a:r>
                <a:rPr lang="en-US" sz="1632" dirty="0"/>
                <a:t> Azure</a:t>
              </a:r>
            </a:p>
          </p:txBody>
        </p:sp>
      </p:grpSp>
    </p:spTree>
    <p:extLst>
      <p:ext uri="{BB962C8B-B14F-4D97-AF65-F5344CB8AC3E}">
        <p14:creationId xmlns:p14="http://schemas.microsoft.com/office/powerpoint/2010/main" val="1717966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07204" y="1345184"/>
            <a:ext cx="9847194" cy="4711882"/>
          </a:xfrm>
          <a:prstGeom prst="rect">
            <a:avLst/>
          </a:prstGeom>
        </p:spPr>
      </p:pic>
      <p:sp>
        <p:nvSpPr>
          <p:cNvPr id="18" name="Title 17"/>
          <p:cNvSpPr>
            <a:spLocks noGrp="1"/>
          </p:cNvSpPr>
          <p:nvPr>
            <p:ph type="title"/>
          </p:nvPr>
        </p:nvSpPr>
        <p:spPr>
          <a:xfrm>
            <a:off x="274637" y="142943"/>
            <a:ext cx="11887200" cy="1098762"/>
          </a:xfrm>
        </p:spPr>
        <p:txBody>
          <a:bodyPr/>
          <a:lstStyle/>
          <a:p>
            <a:r>
              <a:rPr lang="en-US" sz="6600" dirty="0"/>
              <a:t>SQL Server – Next Station Azure</a:t>
            </a:r>
          </a:p>
        </p:txBody>
      </p:sp>
      <p:sp>
        <p:nvSpPr>
          <p:cNvPr id="19" name="Content Placeholder 18"/>
          <p:cNvSpPr>
            <a:spLocks noGrp="1"/>
          </p:cNvSpPr>
          <p:nvPr>
            <p:ph idx="4294967295"/>
          </p:nvPr>
        </p:nvSpPr>
        <p:spPr>
          <a:xfrm>
            <a:off x="1341437" y="4985795"/>
            <a:ext cx="8997950" cy="1174750"/>
          </a:xfrm>
        </p:spPr>
        <p:txBody>
          <a:bodyPr>
            <a:noAutofit/>
          </a:bodyPr>
          <a:lstStyle/>
          <a:p>
            <a:pPr marL="0" indent="0" algn="ctr">
              <a:buNone/>
            </a:pPr>
            <a:r>
              <a:rPr lang="en-US" sz="5507" dirty="0">
                <a:solidFill>
                  <a:schemeClr val="tx1"/>
                </a:solidFill>
              </a:rPr>
              <a:t>¿</a:t>
            </a:r>
            <a:r>
              <a:rPr lang="en-US" sz="5507" dirty="0" err="1">
                <a:solidFill>
                  <a:schemeClr val="tx1"/>
                </a:solidFill>
              </a:rPr>
              <a:t>Cuál</a:t>
            </a:r>
            <a:r>
              <a:rPr lang="en-US" sz="5507" dirty="0">
                <a:solidFill>
                  <a:schemeClr val="tx1"/>
                </a:solidFill>
              </a:rPr>
              <a:t> </a:t>
            </a:r>
            <a:r>
              <a:rPr lang="en-US" sz="5507" dirty="0" err="1">
                <a:solidFill>
                  <a:schemeClr val="tx1"/>
                </a:solidFill>
              </a:rPr>
              <a:t>elegir</a:t>
            </a:r>
            <a:r>
              <a:rPr lang="en-US" sz="5507" dirty="0">
                <a:solidFill>
                  <a:schemeClr val="tx1"/>
                </a:solidFill>
              </a:rPr>
              <a:t>?</a:t>
            </a: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26</a:t>
            </a:fld>
            <a:r>
              <a:rPr lang="en-US" sz="1122"/>
              <a:t>  |  </a:t>
            </a:r>
            <a:endParaRPr lang="en-US" sz="1122" dirty="0"/>
          </a:p>
        </p:txBody>
      </p:sp>
    </p:spTree>
    <p:extLst>
      <p:ext uri="{BB962C8B-B14F-4D97-AF65-F5344CB8AC3E}">
        <p14:creationId xmlns:p14="http://schemas.microsoft.com/office/powerpoint/2010/main" val="3807710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r="21465"/>
          <a:stretch/>
        </p:blipFill>
        <p:spPr>
          <a:xfrm>
            <a:off x="4415626" y="1344568"/>
            <a:ext cx="7398231" cy="4689923"/>
          </a:xfrm>
          <a:prstGeom prst="rect">
            <a:avLst/>
          </a:prstGeom>
          <a:effectLst>
            <a:softEdge rad="25400"/>
          </a:effectLst>
        </p:spPr>
      </p:pic>
      <p:sp>
        <p:nvSpPr>
          <p:cNvPr id="18" name="Title 17"/>
          <p:cNvSpPr>
            <a:spLocks noGrp="1"/>
          </p:cNvSpPr>
          <p:nvPr>
            <p:ph type="title"/>
          </p:nvPr>
        </p:nvSpPr>
        <p:spPr/>
        <p:txBody>
          <a:bodyPr/>
          <a:lstStyle/>
          <a:p>
            <a:r>
              <a:rPr lang="en-US" dirty="0"/>
              <a:t>SQL Server – Next Station Azure</a:t>
            </a: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27</a:t>
            </a:fld>
            <a:r>
              <a:rPr lang="en-US" sz="1122"/>
              <a:t>  |  </a:t>
            </a:r>
            <a:endParaRPr lang="en-US" sz="1122" dirty="0"/>
          </a:p>
        </p:txBody>
      </p:sp>
      <p:sp>
        <p:nvSpPr>
          <p:cNvPr id="2" name="Rectangle 1"/>
          <p:cNvSpPr/>
          <p:nvPr/>
        </p:nvSpPr>
        <p:spPr>
          <a:xfrm>
            <a:off x="1014975" y="4810267"/>
            <a:ext cx="3232101" cy="1534858"/>
          </a:xfrm>
          <a:prstGeom prst="rect">
            <a:avLst/>
          </a:prstGeom>
        </p:spPr>
        <p:txBody>
          <a:bodyPr wrap="square">
            <a:spAutoFit/>
          </a:bodyPr>
          <a:lstStyle/>
          <a:p>
            <a:pPr marL="291436" indent="-291436">
              <a:buFont typeface="Wingdings" panose="05000000000000000000" pitchFamily="2" charset="2"/>
              <a:buChar char="ü"/>
            </a:pPr>
            <a:r>
              <a:rPr lang="en-US" sz="1836" dirty="0" err="1"/>
              <a:t>Elasticidad</a:t>
            </a:r>
            <a:endParaRPr lang="en-US" sz="1836" dirty="0"/>
          </a:p>
          <a:p>
            <a:pPr marL="291436" indent="-291436">
              <a:buFont typeface="Wingdings" panose="05000000000000000000" pitchFamily="2" charset="2"/>
              <a:buChar char="ü"/>
            </a:pPr>
            <a:r>
              <a:rPr lang="en-US" sz="1836" dirty="0" err="1"/>
              <a:t>Menos</a:t>
            </a:r>
            <a:r>
              <a:rPr lang="en-US" sz="1836" dirty="0"/>
              <a:t> </a:t>
            </a:r>
            <a:r>
              <a:rPr lang="en-US" sz="1836" dirty="0" err="1"/>
              <a:t>preocupaciones</a:t>
            </a:r>
            <a:r>
              <a:rPr lang="en-US" sz="1836" dirty="0"/>
              <a:t> para el DBA</a:t>
            </a:r>
          </a:p>
          <a:p>
            <a:pPr marL="291436" indent="-291436">
              <a:buFont typeface="Wingdings" panose="05000000000000000000" pitchFamily="2" charset="2"/>
              <a:buChar char="ü"/>
            </a:pPr>
            <a:r>
              <a:rPr lang="en-US" sz="1836" dirty="0" err="1"/>
              <a:t>Ahorro</a:t>
            </a:r>
            <a:r>
              <a:rPr lang="en-US" sz="1836" dirty="0"/>
              <a:t> de </a:t>
            </a:r>
            <a:r>
              <a:rPr lang="en-US" sz="1836" dirty="0" err="1"/>
              <a:t>costes</a:t>
            </a:r>
            <a:endParaRPr lang="en-US" sz="1836" dirty="0"/>
          </a:p>
          <a:p>
            <a:pPr marL="291436" indent="-291436">
              <a:buFont typeface="Wingdings" panose="05000000000000000000" pitchFamily="2" charset="2"/>
              <a:buChar char="ü"/>
            </a:pPr>
            <a:r>
              <a:rPr lang="en-US" sz="1836" dirty="0"/>
              <a:t>Threat detection</a:t>
            </a:r>
          </a:p>
        </p:txBody>
      </p:sp>
      <p:sp>
        <p:nvSpPr>
          <p:cNvPr id="8" name="Rectangle 7"/>
          <p:cNvSpPr/>
          <p:nvPr/>
        </p:nvSpPr>
        <p:spPr>
          <a:xfrm>
            <a:off x="409551" y="2494022"/>
            <a:ext cx="3931169" cy="1822995"/>
          </a:xfrm>
          <a:prstGeom prst="rect">
            <a:avLst/>
          </a:prstGeom>
        </p:spPr>
        <p:txBody>
          <a:bodyPr wrap="square">
            <a:spAutoFit/>
          </a:bodyPr>
          <a:lstStyle/>
          <a:p>
            <a:pPr marL="291436" indent="-291436">
              <a:buFont typeface="Wingdings" panose="05000000000000000000" pitchFamily="2" charset="2"/>
              <a:buChar char="ü"/>
            </a:pPr>
            <a:r>
              <a:rPr lang="en-US" sz="1836" dirty="0" err="1"/>
              <a:t>Tamaño</a:t>
            </a:r>
            <a:r>
              <a:rPr lang="en-US" sz="1836" dirty="0"/>
              <a:t> de la base de </a:t>
            </a:r>
            <a:r>
              <a:rPr lang="en-US" sz="1836" dirty="0" err="1"/>
              <a:t>datos</a:t>
            </a:r>
            <a:endParaRPr lang="en-US" sz="1836" dirty="0"/>
          </a:p>
          <a:p>
            <a:pPr marL="291436" indent="-291436">
              <a:buFont typeface="Wingdings" panose="05000000000000000000" pitchFamily="2" charset="2"/>
              <a:buChar char="ü"/>
            </a:pPr>
            <a:r>
              <a:rPr lang="en-US" sz="1836" dirty="0"/>
              <a:t>Control de software </a:t>
            </a:r>
            <a:r>
              <a:rPr lang="en-US" sz="1836" dirty="0" err="1"/>
              <a:t>instalado</a:t>
            </a:r>
            <a:endParaRPr lang="en-US" sz="1836" dirty="0"/>
          </a:p>
          <a:p>
            <a:pPr marL="291436" indent="-291436">
              <a:buFont typeface="Wingdings" panose="05000000000000000000" pitchFamily="2" charset="2"/>
              <a:buChar char="ü"/>
            </a:pPr>
            <a:r>
              <a:rPr lang="en-US" sz="1836" dirty="0" err="1"/>
              <a:t>Aplicaciones</a:t>
            </a:r>
            <a:r>
              <a:rPr lang="en-US" sz="1836" dirty="0"/>
              <a:t> de </a:t>
            </a:r>
            <a:r>
              <a:rPr lang="en-US" sz="1836" dirty="0" err="1"/>
              <a:t>terceros</a:t>
            </a:r>
            <a:endParaRPr lang="en-US" sz="1836" dirty="0"/>
          </a:p>
          <a:p>
            <a:pPr marL="291436" indent="-291436">
              <a:buFont typeface="Wingdings" panose="05000000000000000000" pitchFamily="2" charset="2"/>
              <a:buChar char="ü"/>
            </a:pPr>
            <a:r>
              <a:rPr lang="en-US" sz="1836" dirty="0" err="1"/>
              <a:t>Compatibilidad</a:t>
            </a:r>
            <a:r>
              <a:rPr lang="en-US" sz="1836" dirty="0"/>
              <a:t> total T-SQL/CLR</a:t>
            </a:r>
          </a:p>
          <a:p>
            <a:pPr marL="291436" indent="-291436">
              <a:buFont typeface="Wingdings" panose="05000000000000000000" pitchFamily="2" charset="2"/>
              <a:buChar char="ü"/>
            </a:pPr>
            <a:r>
              <a:rPr lang="en-US" sz="1836" dirty="0" err="1"/>
              <a:t>Interconexión</a:t>
            </a:r>
            <a:r>
              <a:rPr lang="en-US" sz="1836" dirty="0"/>
              <a:t> entre BBDD</a:t>
            </a:r>
          </a:p>
          <a:p>
            <a:pPr marL="291436" indent="-291436">
              <a:buFont typeface="Wingdings" panose="05000000000000000000" pitchFamily="2" charset="2"/>
              <a:buChar char="ü"/>
            </a:pPr>
            <a:r>
              <a:rPr lang="en-US" sz="1836" dirty="0"/>
              <a:t>DTC</a:t>
            </a:r>
          </a:p>
        </p:txBody>
      </p:sp>
      <p:grpSp>
        <p:nvGrpSpPr>
          <p:cNvPr id="10" name="Group 9"/>
          <p:cNvGrpSpPr/>
          <p:nvPr/>
        </p:nvGrpSpPr>
        <p:grpSpPr>
          <a:xfrm>
            <a:off x="622618" y="1429613"/>
            <a:ext cx="3024891" cy="1106323"/>
            <a:chOff x="609600" y="1514723"/>
            <a:chExt cx="2965849" cy="1084729"/>
          </a:xfrm>
        </p:grpSpPr>
        <p:pic>
          <p:nvPicPr>
            <p:cNvPr id="6" name="Picture 5"/>
            <p:cNvPicPr>
              <a:picLocks noChangeAspect="1"/>
            </p:cNvPicPr>
            <p:nvPr/>
          </p:nvPicPr>
          <p:blipFill rotWithShape="1">
            <a:blip r:embed="rId3"/>
            <a:srcRect l="23334" t="18533" r="23647" b="24239"/>
            <a:stretch/>
          </p:blipFill>
          <p:spPr>
            <a:xfrm>
              <a:off x="609600" y="1514723"/>
              <a:ext cx="1515035" cy="1084729"/>
            </a:xfrm>
            <a:prstGeom prst="rect">
              <a:avLst/>
            </a:prstGeom>
          </p:spPr>
        </p:pic>
        <p:sp>
          <p:nvSpPr>
            <p:cNvPr id="9" name="TextBox 8"/>
            <p:cNvSpPr txBox="1"/>
            <p:nvPr/>
          </p:nvSpPr>
          <p:spPr>
            <a:xfrm>
              <a:off x="2630960" y="1710540"/>
              <a:ext cx="944489" cy="594650"/>
            </a:xfrm>
            <a:prstGeom prst="rect">
              <a:avLst/>
            </a:prstGeom>
            <a:noFill/>
          </p:spPr>
          <p:txBody>
            <a:bodyPr wrap="none" rtlCol="0">
              <a:spAutoFit/>
            </a:bodyPr>
            <a:lstStyle/>
            <a:p>
              <a:r>
                <a:rPr lang="en-US" sz="3264" dirty="0"/>
                <a:t>IaaS</a:t>
              </a:r>
            </a:p>
          </p:txBody>
        </p:sp>
      </p:grpSp>
      <p:grpSp>
        <p:nvGrpSpPr>
          <p:cNvPr id="11" name="Group 10"/>
          <p:cNvGrpSpPr/>
          <p:nvPr/>
        </p:nvGrpSpPr>
        <p:grpSpPr>
          <a:xfrm>
            <a:off x="789315" y="4281709"/>
            <a:ext cx="3457760" cy="606488"/>
            <a:chOff x="773044" y="4126218"/>
            <a:chExt cx="3390269" cy="594650"/>
          </a:xfrm>
        </p:grpSpPr>
        <p:pic>
          <p:nvPicPr>
            <p:cNvPr id="5" name="Picture 4"/>
            <p:cNvPicPr>
              <a:picLocks noChangeAspect="1"/>
            </p:cNvPicPr>
            <p:nvPr/>
          </p:nvPicPr>
          <p:blipFill>
            <a:blip r:embed="rId4"/>
            <a:stretch>
              <a:fillRect/>
            </a:stretch>
          </p:blipFill>
          <p:spPr>
            <a:xfrm>
              <a:off x="2639313" y="4170255"/>
              <a:ext cx="1524000" cy="533400"/>
            </a:xfrm>
            <a:prstGeom prst="rect">
              <a:avLst/>
            </a:prstGeom>
          </p:spPr>
        </p:pic>
        <p:sp>
          <p:nvSpPr>
            <p:cNvPr id="12" name="TextBox 11"/>
            <p:cNvSpPr txBox="1"/>
            <p:nvPr/>
          </p:nvSpPr>
          <p:spPr>
            <a:xfrm>
              <a:off x="773044" y="4126218"/>
              <a:ext cx="1054456" cy="594650"/>
            </a:xfrm>
            <a:prstGeom prst="rect">
              <a:avLst/>
            </a:prstGeom>
            <a:noFill/>
          </p:spPr>
          <p:txBody>
            <a:bodyPr wrap="none" rtlCol="0">
              <a:spAutoFit/>
            </a:bodyPr>
            <a:lstStyle/>
            <a:p>
              <a:r>
                <a:rPr lang="en-US" sz="3264" dirty="0"/>
                <a:t>PaaS</a:t>
              </a:r>
            </a:p>
          </p:txBody>
        </p:sp>
      </p:grpSp>
    </p:spTree>
    <p:extLst>
      <p:ext uri="{BB962C8B-B14F-4D97-AF65-F5344CB8AC3E}">
        <p14:creationId xmlns:p14="http://schemas.microsoft.com/office/powerpoint/2010/main" val="346424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 calcmode="lin" valueType="num">
                                      <p:cBhvr additive="base">
                                        <p:cTn id="30"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 calcmode="lin" valueType="num">
                                      <p:cBhvr additive="base">
                                        <p:cTn id="3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 calcmode="lin" valueType="num">
                                      <p:cBhvr additive="base">
                                        <p:cTn id="42" dur="500" fill="hold"/>
                                        <p:tgtEl>
                                          <p:spTgt spid="8">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2">
                                            <p:txEl>
                                              <p:pRg st="0" end="0"/>
                                            </p:txEl>
                                          </p:spTgt>
                                        </p:tgtEl>
                                        <p:attrNameLst>
                                          <p:attrName>style.visibility</p:attrName>
                                        </p:attrNameLst>
                                      </p:cBhvr>
                                      <p:to>
                                        <p:strVal val="visible"/>
                                      </p:to>
                                    </p:set>
                                    <p:anim calcmode="lin" valueType="num">
                                      <p:cBhvr additive="base">
                                        <p:cTn id="53"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2">
                                            <p:txEl>
                                              <p:pRg st="1" end="1"/>
                                            </p:txEl>
                                          </p:spTgt>
                                        </p:tgtEl>
                                        <p:attrNameLst>
                                          <p:attrName>style.visibility</p:attrName>
                                        </p:attrNameLst>
                                      </p:cBhvr>
                                      <p:to>
                                        <p:strVal val="visible"/>
                                      </p:to>
                                    </p:set>
                                    <p:anim calcmode="lin" valueType="num">
                                      <p:cBhvr additive="base">
                                        <p:cTn id="59"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nodeType="clickEffect">
                                  <p:stCondLst>
                                    <p:cond delay="0"/>
                                  </p:stCondLst>
                                  <p:childTnLst>
                                    <p:set>
                                      <p:cBhvr>
                                        <p:cTn id="64" dur="1" fill="hold">
                                          <p:stCondLst>
                                            <p:cond delay="0"/>
                                          </p:stCondLst>
                                        </p:cTn>
                                        <p:tgtEl>
                                          <p:spTgt spid="2">
                                            <p:txEl>
                                              <p:pRg st="2" end="2"/>
                                            </p:txEl>
                                          </p:spTgt>
                                        </p:tgtEl>
                                        <p:attrNameLst>
                                          <p:attrName>style.visibility</p:attrName>
                                        </p:attrNameLst>
                                      </p:cBhvr>
                                      <p:to>
                                        <p:strVal val="visible"/>
                                      </p:to>
                                    </p:set>
                                    <p:anim calcmode="lin" valueType="num">
                                      <p:cBhvr additive="base">
                                        <p:cTn id="65"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2">
                                            <p:txEl>
                                              <p:pRg st="3" end="3"/>
                                            </p:txEl>
                                          </p:spTgt>
                                        </p:tgtEl>
                                        <p:attrNameLst>
                                          <p:attrName>style.visibility</p:attrName>
                                        </p:attrNameLst>
                                      </p:cBhvr>
                                      <p:to>
                                        <p:strVal val="visible"/>
                                      </p:to>
                                    </p:set>
                                    <p:anim calcmode="lin" valueType="num">
                                      <p:cBhvr additive="base">
                                        <p:cTn id="71"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1089"/>
          <a:stretch/>
        </p:blipFill>
        <p:spPr>
          <a:xfrm>
            <a:off x="622617" y="1222079"/>
            <a:ext cx="11271577" cy="5010816"/>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dirty="0"/>
              <a:t>Y </a:t>
            </a:r>
            <a:r>
              <a:rPr lang="en-US" dirty="0" err="1"/>
              <a:t>sino</a:t>
            </a:r>
            <a:r>
              <a:rPr lang="en-US" dirty="0"/>
              <a:t> ¿</a:t>
            </a:r>
            <a:r>
              <a:rPr lang="en-US" dirty="0" err="1"/>
              <a:t>qué</a:t>
            </a:r>
            <a:r>
              <a:rPr lang="en-US" dirty="0"/>
              <a:t> </a:t>
            </a:r>
            <a:r>
              <a:rPr lang="en-US" dirty="0" err="1"/>
              <a:t>hacemos</a:t>
            </a:r>
            <a:r>
              <a:rPr lang="en-US" dirty="0"/>
              <a:t>?</a:t>
            </a:r>
            <a:endParaRPr lang="en-GB" dirty="0"/>
          </a:p>
        </p:txBody>
      </p:sp>
      <p:sp>
        <p:nvSpPr>
          <p:cNvPr id="7" name="Freeform 6"/>
          <p:cNvSpPr/>
          <p:nvPr/>
        </p:nvSpPr>
        <p:spPr>
          <a:xfrm>
            <a:off x="710865" y="4010344"/>
            <a:ext cx="1700116" cy="2035859"/>
          </a:xfrm>
          <a:custGeom>
            <a:avLst/>
            <a:gdLst>
              <a:gd name="connsiteX0" fmla="*/ 210794 w 2007564"/>
              <a:gd name="connsiteY0" fmla="*/ 0 h 2332074"/>
              <a:gd name="connsiteX1" fmla="*/ 1796770 w 2007564"/>
              <a:gd name="connsiteY1" fmla="*/ 0 h 2332074"/>
              <a:gd name="connsiteX2" fmla="*/ 2007564 w 2007564"/>
              <a:gd name="connsiteY2" fmla="*/ 210794 h 2332074"/>
              <a:gd name="connsiteX3" fmla="*/ 2007564 w 2007564"/>
              <a:gd name="connsiteY3" fmla="*/ 2332074 h 2332074"/>
              <a:gd name="connsiteX4" fmla="*/ 2007564 w 2007564"/>
              <a:gd name="connsiteY4" fmla="*/ 2332074 h 2332074"/>
              <a:gd name="connsiteX5" fmla="*/ 0 w 2007564"/>
              <a:gd name="connsiteY5" fmla="*/ 2332074 h 2332074"/>
              <a:gd name="connsiteX6" fmla="*/ 0 w 2007564"/>
              <a:gd name="connsiteY6" fmla="*/ 2332074 h 2332074"/>
              <a:gd name="connsiteX7" fmla="*/ 0 w 2007564"/>
              <a:gd name="connsiteY7" fmla="*/ 210794 h 2332074"/>
              <a:gd name="connsiteX8" fmla="*/ 210794 w 2007564"/>
              <a:gd name="connsiteY8" fmla="*/ 0 h 233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564" h="2332074">
                <a:moveTo>
                  <a:pt x="1796770" y="2332074"/>
                </a:moveTo>
                <a:lnTo>
                  <a:pt x="210794" y="2332074"/>
                </a:lnTo>
                <a:cubicBezTo>
                  <a:pt x="94376" y="2332074"/>
                  <a:pt x="0" y="2237698"/>
                  <a:pt x="0" y="2121280"/>
                </a:cubicBezTo>
                <a:lnTo>
                  <a:pt x="0" y="0"/>
                </a:lnTo>
                <a:lnTo>
                  <a:pt x="0" y="0"/>
                </a:lnTo>
                <a:lnTo>
                  <a:pt x="2007564" y="0"/>
                </a:lnTo>
                <a:lnTo>
                  <a:pt x="2007564" y="0"/>
                </a:lnTo>
                <a:lnTo>
                  <a:pt x="2007564" y="2121280"/>
                </a:lnTo>
                <a:cubicBezTo>
                  <a:pt x="2007564" y="2237698"/>
                  <a:pt x="1913188" y="2332074"/>
                  <a:pt x="1796770" y="233207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93260" rIns="93260" bIns="93260" numCol="1" spcCol="1270" anchor="t" anchorCtr="0">
            <a:noAutofit/>
          </a:bodyPr>
          <a:lstStyle/>
          <a:p>
            <a:pPr defTabSz="861357">
              <a:lnSpc>
                <a:spcPct val="90000"/>
              </a:lnSpc>
              <a:spcBef>
                <a:spcPct val="0"/>
              </a:spcBef>
              <a:spcAft>
                <a:spcPct val="35000"/>
              </a:spcAft>
            </a:pPr>
            <a:r>
              <a:rPr lang="en-US" sz="1938" dirty="0"/>
              <a:t>¿</a:t>
            </a:r>
            <a:r>
              <a:rPr lang="en-US" sz="1938" dirty="0" err="1"/>
              <a:t>Qué</a:t>
            </a:r>
            <a:r>
              <a:rPr lang="en-US" sz="1938" dirty="0"/>
              <a:t> </a:t>
            </a:r>
            <a:r>
              <a:rPr lang="en-US" sz="1938" dirty="0" err="1"/>
              <a:t>tenemos</a:t>
            </a:r>
            <a:r>
              <a:rPr lang="en-US" sz="1938" dirty="0"/>
              <a:t>?</a:t>
            </a:r>
          </a:p>
          <a:p>
            <a:pPr marL="116575" lvl="1" indent="-116575" defTabSz="680018">
              <a:lnSpc>
                <a:spcPct val="90000"/>
              </a:lnSpc>
              <a:spcBef>
                <a:spcPct val="0"/>
              </a:spcBef>
              <a:spcAft>
                <a:spcPct val="15000"/>
              </a:spcAft>
              <a:buChar char="•"/>
            </a:pPr>
            <a:r>
              <a:rPr lang="en-US" sz="1530" dirty="0" err="1"/>
              <a:t>Identificar</a:t>
            </a:r>
            <a:r>
              <a:rPr lang="en-US" sz="1530" dirty="0"/>
              <a:t> </a:t>
            </a:r>
            <a:r>
              <a:rPr lang="en-US" sz="1530" dirty="0" err="1"/>
              <a:t>requerimientos</a:t>
            </a:r>
            <a:endParaRPr lang="en-US" sz="1530" dirty="0"/>
          </a:p>
        </p:txBody>
      </p:sp>
      <p:sp>
        <p:nvSpPr>
          <p:cNvPr id="9" name="Freeform 8"/>
          <p:cNvSpPr/>
          <p:nvPr/>
        </p:nvSpPr>
        <p:spPr>
          <a:xfrm>
            <a:off x="2463374" y="4010344"/>
            <a:ext cx="1944619" cy="2035860"/>
          </a:xfrm>
          <a:custGeom>
            <a:avLst/>
            <a:gdLst>
              <a:gd name="connsiteX0" fmla="*/ 210794 w 2007564"/>
              <a:gd name="connsiteY0" fmla="*/ 0 h 2332074"/>
              <a:gd name="connsiteX1" fmla="*/ 1796770 w 2007564"/>
              <a:gd name="connsiteY1" fmla="*/ 0 h 2332074"/>
              <a:gd name="connsiteX2" fmla="*/ 2007564 w 2007564"/>
              <a:gd name="connsiteY2" fmla="*/ 210794 h 2332074"/>
              <a:gd name="connsiteX3" fmla="*/ 2007564 w 2007564"/>
              <a:gd name="connsiteY3" fmla="*/ 2332074 h 2332074"/>
              <a:gd name="connsiteX4" fmla="*/ 2007564 w 2007564"/>
              <a:gd name="connsiteY4" fmla="*/ 2332074 h 2332074"/>
              <a:gd name="connsiteX5" fmla="*/ 0 w 2007564"/>
              <a:gd name="connsiteY5" fmla="*/ 2332074 h 2332074"/>
              <a:gd name="connsiteX6" fmla="*/ 0 w 2007564"/>
              <a:gd name="connsiteY6" fmla="*/ 2332074 h 2332074"/>
              <a:gd name="connsiteX7" fmla="*/ 0 w 2007564"/>
              <a:gd name="connsiteY7" fmla="*/ 210794 h 2332074"/>
              <a:gd name="connsiteX8" fmla="*/ 210794 w 2007564"/>
              <a:gd name="connsiteY8" fmla="*/ 0 h 233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564" h="2332074">
                <a:moveTo>
                  <a:pt x="1796770" y="2332074"/>
                </a:moveTo>
                <a:lnTo>
                  <a:pt x="210794" y="2332074"/>
                </a:lnTo>
                <a:cubicBezTo>
                  <a:pt x="94376" y="2332074"/>
                  <a:pt x="0" y="2237698"/>
                  <a:pt x="0" y="2121280"/>
                </a:cubicBezTo>
                <a:lnTo>
                  <a:pt x="0" y="0"/>
                </a:lnTo>
                <a:lnTo>
                  <a:pt x="0" y="0"/>
                </a:lnTo>
                <a:lnTo>
                  <a:pt x="2007564" y="0"/>
                </a:lnTo>
                <a:lnTo>
                  <a:pt x="2007564" y="0"/>
                </a:lnTo>
                <a:lnTo>
                  <a:pt x="2007564" y="2121280"/>
                </a:lnTo>
                <a:cubicBezTo>
                  <a:pt x="2007564" y="2237698"/>
                  <a:pt x="1913188" y="2332074"/>
                  <a:pt x="1796770" y="233207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93260" rIns="93260" bIns="93260" numCol="1" spcCol="1270" anchor="t" anchorCtr="0">
            <a:noAutofit/>
          </a:bodyPr>
          <a:lstStyle/>
          <a:p>
            <a:pPr defTabSz="861357">
              <a:lnSpc>
                <a:spcPct val="90000"/>
              </a:lnSpc>
              <a:spcBef>
                <a:spcPct val="0"/>
              </a:spcBef>
              <a:spcAft>
                <a:spcPct val="35000"/>
              </a:spcAft>
            </a:pPr>
            <a:r>
              <a:rPr lang="en-US" sz="1938" dirty="0" err="1"/>
              <a:t>Análisis</a:t>
            </a:r>
            <a:r>
              <a:rPr lang="en-US" sz="1938" dirty="0"/>
              <a:t> de </a:t>
            </a:r>
            <a:r>
              <a:rPr lang="en-US" sz="1938" dirty="0" err="1"/>
              <a:t>Riesgo</a:t>
            </a:r>
            <a:endParaRPr lang="en-US" sz="1938" dirty="0"/>
          </a:p>
          <a:p>
            <a:pPr marL="116575" lvl="1" indent="-116575" defTabSz="680018">
              <a:lnSpc>
                <a:spcPct val="90000"/>
              </a:lnSpc>
              <a:spcBef>
                <a:spcPct val="0"/>
              </a:spcBef>
              <a:spcAft>
                <a:spcPct val="15000"/>
              </a:spcAft>
              <a:buChar char="•"/>
            </a:pPr>
            <a:r>
              <a:rPr lang="en-US" sz="1530" dirty="0" err="1"/>
              <a:t>Compatibilidad</a:t>
            </a:r>
            <a:endParaRPr lang="en-US" sz="1530" dirty="0"/>
          </a:p>
          <a:p>
            <a:pPr marL="116575" lvl="1" indent="-116575" defTabSz="680018">
              <a:lnSpc>
                <a:spcPct val="90000"/>
              </a:lnSpc>
              <a:spcBef>
                <a:spcPct val="0"/>
              </a:spcBef>
              <a:spcAft>
                <a:spcPct val="15000"/>
              </a:spcAft>
              <a:buChar char="•"/>
            </a:pPr>
            <a:r>
              <a:rPr lang="en-US" sz="1530" dirty="0"/>
              <a:t>DTU vs CPU</a:t>
            </a:r>
          </a:p>
          <a:p>
            <a:pPr marL="116575" lvl="1" indent="-116575" defTabSz="680018">
              <a:lnSpc>
                <a:spcPct val="90000"/>
              </a:lnSpc>
              <a:spcBef>
                <a:spcPct val="0"/>
              </a:spcBef>
              <a:spcAft>
                <a:spcPct val="15000"/>
              </a:spcAft>
              <a:buChar char="•"/>
            </a:pPr>
            <a:r>
              <a:rPr lang="en-US" sz="1530" dirty="0" err="1"/>
              <a:t>Almacenamiento</a:t>
            </a:r>
            <a:endParaRPr lang="en-US" sz="1530" dirty="0"/>
          </a:p>
          <a:p>
            <a:pPr marL="116575" lvl="1" indent="-116575" defTabSz="680018">
              <a:lnSpc>
                <a:spcPct val="90000"/>
              </a:lnSpc>
              <a:spcBef>
                <a:spcPct val="0"/>
              </a:spcBef>
              <a:spcAft>
                <a:spcPct val="15000"/>
              </a:spcAft>
              <a:buChar char="•"/>
            </a:pPr>
            <a:r>
              <a:rPr lang="en-US" sz="1530" dirty="0" err="1"/>
              <a:t>Mejores</a:t>
            </a:r>
            <a:r>
              <a:rPr lang="en-US" sz="1530" dirty="0"/>
              <a:t> </a:t>
            </a:r>
            <a:r>
              <a:rPr lang="en-US" sz="1530" dirty="0" err="1"/>
              <a:t>Prácticas</a:t>
            </a:r>
            <a:r>
              <a:rPr lang="en-US" sz="1530" dirty="0"/>
              <a:t> ¿</a:t>
            </a:r>
            <a:r>
              <a:rPr lang="en-US" sz="1530" dirty="0" err="1"/>
              <a:t>puedo</a:t>
            </a:r>
            <a:r>
              <a:rPr lang="en-US" sz="1530" dirty="0"/>
              <a:t> </a:t>
            </a:r>
            <a:r>
              <a:rPr lang="en-US" sz="1530" dirty="0" err="1"/>
              <a:t>seguirlas</a:t>
            </a:r>
            <a:r>
              <a:rPr lang="en-US" sz="1530" dirty="0"/>
              <a:t>?</a:t>
            </a:r>
          </a:p>
        </p:txBody>
      </p:sp>
      <p:sp>
        <p:nvSpPr>
          <p:cNvPr id="11" name="Freeform 10"/>
          <p:cNvSpPr/>
          <p:nvPr/>
        </p:nvSpPr>
        <p:spPr>
          <a:xfrm>
            <a:off x="6298574" y="4017827"/>
            <a:ext cx="1735042" cy="2035859"/>
          </a:xfrm>
          <a:custGeom>
            <a:avLst/>
            <a:gdLst>
              <a:gd name="connsiteX0" fmla="*/ 210794 w 2007564"/>
              <a:gd name="connsiteY0" fmla="*/ 0 h 2332074"/>
              <a:gd name="connsiteX1" fmla="*/ 1796770 w 2007564"/>
              <a:gd name="connsiteY1" fmla="*/ 0 h 2332074"/>
              <a:gd name="connsiteX2" fmla="*/ 2007564 w 2007564"/>
              <a:gd name="connsiteY2" fmla="*/ 210794 h 2332074"/>
              <a:gd name="connsiteX3" fmla="*/ 2007564 w 2007564"/>
              <a:gd name="connsiteY3" fmla="*/ 2332074 h 2332074"/>
              <a:gd name="connsiteX4" fmla="*/ 2007564 w 2007564"/>
              <a:gd name="connsiteY4" fmla="*/ 2332074 h 2332074"/>
              <a:gd name="connsiteX5" fmla="*/ 0 w 2007564"/>
              <a:gd name="connsiteY5" fmla="*/ 2332074 h 2332074"/>
              <a:gd name="connsiteX6" fmla="*/ 0 w 2007564"/>
              <a:gd name="connsiteY6" fmla="*/ 2332074 h 2332074"/>
              <a:gd name="connsiteX7" fmla="*/ 0 w 2007564"/>
              <a:gd name="connsiteY7" fmla="*/ 210794 h 2332074"/>
              <a:gd name="connsiteX8" fmla="*/ 210794 w 2007564"/>
              <a:gd name="connsiteY8" fmla="*/ 0 h 233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564" h="2332074">
                <a:moveTo>
                  <a:pt x="1796770" y="2332074"/>
                </a:moveTo>
                <a:lnTo>
                  <a:pt x="210794" y="2332074"/>
                </a:lnTo>
                <a:cubicBezTo>
                  <a:pt x="94376" y="2332074"/>
                  <a:pt x="0" y="2237698"/>
                  <a:pt x="0" y="2121280"/>
                </a:cubicBezTo>
                <a:lnTo>
                  <a:pt x="0" y="0"/>
                </a:lnTo>
                <a:lnTo>
                  <a:pt x="0" y="0"/>
                </a:lnTo>
                <a:lnTo>
                  <a:pt x="2007564" y="0"/>
                </a:lnTo>
                <a:lnTo>
                  <a:pt x="2007564" y="0"/>
                </a:lnTo>
                <a:lnTo>
                  <a:pt x="2007564" y="2121280"/>
                </a:lnTo>
                <a:cubicBezTo>
                  <a:pt x="2007564" y="2237698"/>
                  <a:pt x="1913188" y="2332074"/>
                  <a:pt x="1796770" y="233207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93260" rIns="93260" bIns="93260" numCol="1" spcCol="1270" anchor="t" anchorCtr="0">
            <a:noAutofit/>
          </a:bodyPr>
          <a:lstStyle/>
          <a:p>
            <a:pPr defTabSz="861357">
              <a:lnSpc>
                <a:spcPct val="90000"/>
              </a:lnSpc>
              <a:spcBef>
                <a:spcPct val="0"/>
              </a:spcBef>
              <a:spcAft>
                <a:spcPct val="35000"/>
              </a:spcAft>
            </a:pPr>
            <a:r>
              <a:rPr lang="en-US" sz="1938" dirty="0" err="1"/>
              <a:t>Aplicativo</a:t>
            </a:r>
            <a:r>
              <a:rPr lang="en-US" sz="1938" dirty="0"/>
              <a:t> -</a:t>
            </a:r>
            <a:r>
              <a:rPr lang="en-US" sz="1938" dirty="0" err="1"/>
              <a:t>Medición</a:t>
            </a:r>
            <a:r>
              <a:rPr lang="en-US" sz="1938" dirty="0"/>
              <a:t> de </a:t>
            </a:r>
            <a:r>
              <a:rPr lang="en-US" sz="1938" dirty="0" err="1"/>
              <a:t>Impacto</a:t>
            </a:r>
            <a:endParaRPr lang="en-US" sz="1938" dirty="0"/>
          </a:p>
          <a:p>
            <a:pPr marL="116575" lvl="1" indent="-116575" defTabSz="680018">
              <a:lnSpc>
                <a:spcPct val="90000"/>
              </a:lnSpc>
              <a:spcBef>
                <a:spcPct val="0"/>
              </a:spcBef>
              <a:spcAft>
                <a:spcPct val="15000"/>
              </a:spcAft>
              <a:buChar char="•"/>
            </a:pPr>
            <a:r>
              <a:rPr lang="en-US" sz="1530" dirty="0" err="1"/>
              <a:t>Política</a:t>
            </a:r>
            <a:r>
              <a:rPr lang="en-US" sz="1530" dirty="0"/>
              <a:t> de </a:t>
            </a:r>
            <a:r>
              <a:rPr lang="en-US" sz="1530" dirty="0" err="1"/>
              <a:t>reintentos</a:t>
            </a:r>
            <a:r>
              <a:rPr lang="en-US" sz="1530" dirty="0"/>
              <a:t>.</a:t>
            </a:r>
          </a:p>
          <a:p>
            <a:pPr marL="116575" lvl="1" indent="-116575" defTabSz="680018">
              <a:lnSpc>
                <a:spcPct val="90000"/>
              </a:lnSpc>
              <a:spcBef>
                <a:spcPct val="0"/>
              </a:spcBef>
              <a:spcAft>
                <a:spcPct val="15000"/>
              </a:spcAft>
              <a:buChar char="•"/>
            </a:pPr>
            <a:r>
              <a:rPr lang="en-US" sz="1530" dirty="0" err="1"/>
              <a:t>Pérdidas</a:t>
            </a:r>
            <a:r>
              <a:rPr lang="en-US" sz="1530" dirty="0"/>
              <a:t> de </a:t>
            </a:r>
            <a:r>
              <a:rPr lang="en-US" sz="1530" dirty="0" err="1"/>
              <a:t>conexión</a:t>
            </a:r>
            <a:r>
              <a:rPr lang="en-US" sz="1530" dirty="0"/>
              <a:t>.</a:t>
            </a:r>
          </a:p>
        </p:txBody>
      </p:sp>
      <p:sp>
        <p:nvSpPr>
          <p:cNvPr id="13" name="Freeform 12"/>
          <p:cNvSpPr/>
          <p:nvPr/>
        </p:nvSpPr>
        <p:spPr>
          <a:xfrm>
            <a:off x="8079950" y="4010345"/>
            <a:ext cx="1766478" cy="2035859"/>
          </a:xfrm>
          <a:custGeom>
            <a:avLst/>
            <a:gdLst>
              <a:gd name="connsiteX0" fmla="*/ 210794 w 2007564"/>
              <a:gd name="connsiteY0" fmla="*/ 0 h 2332074"/>
              <a:gd name="connsiteX1" fmla="*/ 1796770 w 2007564"/>
              <a:gd name="connsiteY1" fmla="*/ 0 h 2332074"/>
              <a:gd name="connsiteX2" fmla="*/ 2007564 w 2007564"/>
              <a:gd name="connsiteY2" fmla="*/ 210794 h 2332074"/>
              <a:gd name="connsiteX3" fmla="*/ 2007564 w 2007564"/>
              <a:gd name="connsiteY3" fmla="*/ 2332074 h 2332074"/>
              <a:gd name="connsiteX4" fmla="*/ 2007564 w 2007564"/>
              <a:gd name="connsiteY4" fmla="*/ 2332074 h 2332074"/>
              <a:gd name="connsiteX5" fmla="*/ 0 w 2007564"/>
              <a:gd name="connsiteY5" fmla="*/ 2332074 h 2332074"/>
              <a:gd name="connsiteX6" fmla="*/ 0 w 2007564"/>
              <a:gd name="connsiteY6" fmla="*/ 2332074 h 2332074"/>
              <a:gd name="connsiteX7" fmla="*/ 0 w 2007564"/>
              <a:gd name="connsiteY7" fmla="*/ 210794 h 2332074"/>
              <a:gd name="connsiteX8" fmla="*/ 210794 w 2007564"/>
              <a:gd name="connsiteY8" fmla="*/ 0 h 233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564" h="2332074">
                <a:moveTo>
                  <a:pt x="1796770" y="2332074"/>
                </a:moveTo>
                <a:lnTo>
                  <a:pt x="210794" y="2332074"/>
                </a:lnTo>
                <a:cubicBezTo>
                  <a:pt x="94376" y="2332074"/>
                  <a:pt x="0" y="2237698"/>
                  <a:pt x="0" y="2121280"/>
                </a:cubicBezTo>
                <a:lnTo>
                  <a:pt x="0" y="0"/>
                </a:lnTo>
                <a:lnTo>
                  <a:pt x="0" y="0"/>
                </a:lnTo>
                <a:lnTo>
                  <a:pt x="2007564" y="0"/>
                </a:lnTo>
                <a:lnTo>
                  <a:pt x="2007564" y="0"/>
                </a:lnTo>
                <a:lnTo>
                  <a:pt x="2007564" y="2121280"/>
                </a:lnTo>
                <a:cubicBezTo>
                  <a:pt x="2007564" y="2237698"/>
                  <a:pt x="1913188" y="2332074"/>
                  <a:pt x="1796770" y="233207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93260" rIns="93260" bIns="93260" numCol="1" spcCol="1270" anchor="t" anchorCtr="0">
            <a:noAutofit/>
          </a:bodyPr>
          <a:lstStyle/>
          <a:p>
            <a:pPr defTabSz="861357">
              <a:lnSpc>
                <a:spcPct val="90000"/>
              </a:lnSpc>
              <a:spcBef>
                <a:spcPct val="0"/>
              </a:spcBef>
              <a:spcAft>
                <a:spcPct val="35000"/>
              </a:spcAft>
            </a:pPr>
            <a:r>
              <a:rPr lang="en-US" sz="1938" dirty="0" err="1"/>
              <a:t>Viabilidad</a:t>
            </a:r>
            <a:r>
              <a:rPr lang="en-US" sz="1938" dirty="0"/>
              <a:t> </a:t>
            </a:r>
            <a:r>
              <a:rPr lang="en-US" sz="1938" dirty="0" err="1"/>
              <a:t>Económica</a:t>
            </a:r>
            <a:endParaRPr lang="en-US" sz="1938" dirty="0"/>
          </a:p>
          <a:p>
            <a:pPr marL="116575" lvl="1" indent="-116575" defTabSz="680018">
              <a:lnSpc>
                <a:spcPct val="90000"/>
              </a:lnSpc>
              <a:spcBef>
                <a:spcPct val="0"/>
              </a:spcBef>
              <a:spcAft>
                <a:spcPct val="15000"/>
              </a:spcAft>
              <a:buChar char="•"/>
            </a:pPr>
            <a:r>
              <a:rPr lang="en-US" sz="1530" dirty="0" err="1"/>
              <a:t>Costes</a:t>
            </a:r>
            <a:r>
              <a:rPr lang="en-US" sz="1530" dirty="0"/>
              <a:t> </a:t>
            </a:r>
            <a:r>
              <a:rPr lang="en-US" sz="1530" dirty="0" err="1"/>
              <a:t>directos</a:t>
            </a:r>
            <a:endParaRPr lang="en-US" sz="1530" dirty="0"/>
          </a:p>
          <a:p>
            <a:pPr marL="116575" lvl="1" indent="-116575" defTabSz="680018">
              <a:lnSpc>
                <a:spcPct val="90000"/>
              </a:lnSpc>
              <a:spcBef>
                <a:spcPct val="0"/>
              </a:spcBef>
              <a:spcAft>
                <a:spcPct val="15000"/>
              </a:spcAft>
              <a:buChar char="•"/>
            </a:pPr>
            <a:r>
              <a:rPr lang="en-US" sz="1530" dirty="0" err="1"/>
              <a:t>Costes</a:t>
            </a:r>
            <a:r>
              <a:rPr lang="en-US" sz="1530" dirty="0"/>
              <a:t> </a:t>
            </a:r>
            <a:r>
              <a:rPr lang="en-US" sz="1530" dirty="0" err="1"/>
              <a:t>indirectos</a:t>
            </a:r>
            <a:endParaRPr lang="en-US" sz="1530" dirty="0"/>
          </a:p>
        </p:txBody>
      </p:sp>
      <p:sp>
        <p:nvSpPr>
          <p:cNvPr id="15" name="Freeform 14"/>
          <p:cNvSpPr/>
          <p:nvPr/>
        </p:nvSpPr>
        <p:spPr>
          <a:xfrm>
            <a:off x="9892764" y="4010345"/>
            <a:ext cx="1853802" cy="2035860"/>
          </a:xfrm>
          <a:custGeom>
            <a:avLst/>
            <a:gdLst>
              <a:gd name="connsiteX0" fmla="*/ 210794 w 2007564"/>
              <a:gd name="connsiteY0" fmla="*/ 0 h 2332074"/>
              <a:gd name="connsiteX1" fmla="*/ 1796770 w 2007564"/>
              <a:gd name="connsiteY1" fmla="*/ 0 h 2332074"/>
              <a:gd name="connsiteX2" fmla="*/ 2007564 w 2007564"/>
              <a:gd name="connsiteY2" fmla="*/ 210794 h 2332074"/>
              <a:gd name="connsiteX3" fmla="*/ 2007564 w 2007564"/>
              <a:gd name="connsiteY3" fmla="*/ 2332074 h 2332074"/>
              <a:gd name="connsiteX4" fmla="*/ 2007564 w 2007564"/>
              <a:gd name="connsiteY4" fmla="*/ 2332074 h 2332074"/>
              <a:gd name="connsiteX5" fmla="*/ 0 w 2007564"/>
              <a:gd name="connsiteY5" fmla="*/ 2332074 h 2332074"/>
              <a:gd name="connsiteX6" fmla="*/ 0 w 2007564"/>
              <a:gd name="connsiteY6" fmla="*/ 2332074 h 2332074"/>
              <a:gd name="connsiteX7" fmla="*/ 0 w 2007564"/>
              <a:gd name="connsiteY7" fmla="*/ 210794 h 2332074"/>
              <a:gd name="connsiteX8" fmla="*/ 210794 w 2007564"/>
              <a:gd name="connsiteY8" fmla="*/ 0 h 233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7564" h="2332074">
                <a:moveTo>
                  <a:pt x="1796770" y="2332074"/>
                </a:moveTo>
                <a:lnTo>
                  <a:pt x="210794" y="2332074"/>
                </a:lnTo>
                <a:cubicBezTo>
                  <a:pt x="94376" y="2332074"/>
                  <a:pt x="0" y="2237698"/>
                  <a:pt x="0" y="2121280"/>
                </a:cubicBezTo>
                <a:lnTo>
                  <a:pt x="0" y="0"/>
                </a:lnTo>
                <a:lnTo>
                  <a:pt x="0" y="0"/>
                </a:lnTo>
                <a:lnTo>
                  <a:pt x="2007564" y="0"/>
                </a:lnTo>
                <a:lnTo>
                  <a:pt x="2007564" y="0"/>
                </a:lnTo>
                <a:lnTo>
                  <a:pt x="2007564" y="2121280"/>
                </a:lnTo>
                <a:cubicBezTo>
                  <a:pt x="2007564" y="2237698"/>
                  <a:pt x="1913188" y="2332074"/>
                  <a:pt x="1796770" y="233207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93260" rIns="93260" bIns="93260" numCol="1" spcCol="1270" anchor="t" anchorCtr="0">
            <a:noAutofit/>
          </a:bodyPr>
          <a:lstStyle/>
          <a:p>
            <a:pPr defTabSz="861357">
              <a:lnSpc>
                <a:spcPct val="90000"/>
              </a:lnSpc>
              <a:spcBef>
                <a:spcPct val="0"/>
              </a:spcBef>
              <a:spcAft>
                <a:spcPct val="35000"/>
              </a:spcAft>
            </a:pPr>
            <a:r>
              <a:rPr lang="en-US" sz="1938"/>
              <a:t>Pruebas</a:t>
            </a:r>
            <a:endParaRPr lang="en-US" sz="1938" dirty="0"/>
          </a:p>
          <a:p>
            <a:pPr marL="116575" lvl="1" indent="-116575" defTabSz="680018">
              <a:lnSpc>
                <a:spcPct val="90000"/>
              </a:lnSpc>
              <a:spcBef>
                <a:spcPct val="0"/>
              </a:spcBef>
              <a:spcAft>
                <a:spcPct val="15000"/>
              </a:spcAft>
              <a:buChar char="•"/>
            </a:pPr>
            <a:r>
              <a:rPr lang="en-US" sz="1530" dirty="0" err="1"/>
              <a:t>Pruebas</a:t>
            </a:r>
            <a:r>
              <a:rPr lang="en-US" sz="1530" dirty="0"/>
              <a:t> de </a:t>
            </a:r>
            <a:r>
              <a:rPr lang="en-US" sz="1530" dirty="0" err="1"/>
              <a:t>conectividad</a:t>
            </a:r>
            <a:endParaRPr lang="en-US" sz="1530" dirty="0"/>
          </a:p>
          <a:p>
            <a:pPr marL="116575" lvl="1" indent="-116575" defTabSz="680018">
              <a:lnSpc>
                <a:spcPct val="90000"/>
              </a:lnSpc>
              <a:spcBef>
                <a:spcPct val="0"/>
              </a:spcBef>
              <a:spcAft>
                <a:spcPct val="15000"/>
              </a:spcAft>
              <a:buChar char="•"/>
            </a:pPr>
            <a:r>
              <a:rPr lang="en-US" sz="1530" dirty="0" err="1"/>
              <a:t>Pruebas</a:t>
            </a:r>
            <a:r>
              <a:rPr lang="en-US" sz="1530" dirty="0"/>
              <a:t> de </a:t>
            </a:r>
            <a:r>
              <a:rPr lang="en-US" sz="1530" dirty="0" err="1"/>
              <a:t>rendimiento</a:t>
            </a:r>
            <a:endParaRPr lang="en-US" sz="1530" dirty="0"/>
          </a:p>
          <a:p>
            <a:pPr marL="116575" lvl="1" indent="-116575" defTabSz="680018">
              <a:lnSpc>
                <a:spcPct val="90000"/>
              </a:lnSpc>
              <a:spcBef>
                <a:spcPct val="0"/>
              </a:spcBef>
              <a:spcAft>
                <a:spcPct val="15000"/>
              </a:spcAft>
              <a:buChar char="•"/>
            </a:pPr>
            <a:r>
              <a:rPr lang="en-US" sz="1530" dirty="0" err="1"/>
              <a:t>Pruebas</a:t>
            </a:r>
            <a:r>
              <a:rPr lang="en-US" sz="1530" dirty="0"/>
              <a:t> de las </a:t>
            </a:r>
            <a:r>
              <a:rPr lang="en-US" sz="1530" dirty="0" err="1"/>
              <a:t>aplicaciones</a:t>
            </a:r>
            <a:endParaRPr lang="en-US" sz="1530" dirty="0"/>
          </a:p>
        </p:txBody>
      </p:sp>
    </p:spTree>
    <p:extLst>
      <p:ext uri="{BB962C8B-B14F-4D97-AF65-F5344CB8AC3E}">
        <p14:creationId xmlns:p14="http://schemas.microsoft.com/office/powerpoint/2010/main" val="2774467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1181862"/>
          </a:xfrm>
        </p:spPr>
        <p:txBody>
          <a:bodyPr/>
          <a:lstStyle/>
          <a:p>
            <a:pPr>
              <a:spcAft>
                <a:spcPts val="612"/>
              </a:spcAft>
            </a:pPr>
            <a:r>
              <a:rPr lang="es-ES" dirty="0"/>
              <a:t>Q</a:t>
            </a:r>
            <a:r>
              <a:rPr lang="en-US" dirty="0"/>
              <a:t>&amp;A</a:t>
            </a:r>
            <a:endParaRPr lang="es-ES" sz="3200" dirty="0">
              <a:solidFill>
                <a:schemeClr val="tx1"/>
              </a:solidFill>
            </a:endParaRPr>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
        <p:nvSpPr>
          <p:cNvPr id="5" name="Rectangle 4"/>
          <p:cNvSpPr/>
          <p:nvPr/>
        </p:nvSpPr>
        <p:spPr>
          <a:xfrm>
            <a:off x="2789237" y="3725862"/>
            <a:ext cx="4379573" cy="830997"/>
          </a:xfrm>
          <a:prstGeom prst="rect">
            <a:avLst/>
          </a:prstGeom>
        </p:spPr>
        <p:txBody>
          <a:bodyPr wrap="square">
            <a:spAutoFit/>
          </a:bodyPr>
          <a:lstStyle/>
          <a:p>
            <a:r>
              <a:rPr lang="en-US" sz="2400" dirty="0"/>
              <a:t>jmjurado@microsoft.com</a:t>
            </a:r>
          </a:p>
          <a:p>
            <a:r>
              <a:rPr lang="en-US" sz="2400" dirty="0"/>
              <a:t>jumoreno@microsoft.com </a:t>
            </a:r>
          </a:p>
        </p:txBody>
      </p:sp>
    </p:spTree>
    <p:extLst>
      <p:ext uri="{BB962C8B-B14F-4D97-AF65-F5344CB8AC3E}">
        <p14:creationId xmlns:p14="http://schemas.microsoft.com/office/powerpoint/2010/main" val="16508684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Sobre</a:t>
            </a:r>
            <a:r>
              <a:rPr lang="en-US" dirty="0"/>
              <a:t> </a:t>
            </a:r>
            <a:r>
              <a:rPr lang="en-US" dirty="0" err="1"/>
              <a:t>Nosotros</a:t>
            </a:r>
            <a:endParaRPr lang="en-GB" dirty="0"/>
          </a:p>
        </p:txBody>
      </p:sp>
      <p:grpSp>
        <p:nvGrpSpPr>
          <p:cNvPr id="12" name="Group 11"/>
          <p:cNvGrpSpPr/>
          <p:nvPr/>
        </p:nvGrpSpPr>
        <p:grpSpPr>
          <a:xfrm>
            <a:off x="2872094" y="4036281"/>
            <a:ext cx="5391472" cy="1432416"/>
            <a:chOff x="2220363" y="4050595"/>
            <a:chExt cx="5286237" cy="1693373"/>
          </a:xfrm>
        </p:grpSpPr>
        <p:sp>
          <p:nvSpPr>
            <p:cNvPr id="4" name="Subtitle 21"/>
            <p:cNvSpPr txBox="1">
              <a:spLocks/>
            </p:cNvSpPr>
            <p:nvPr/>
          </p:nvSpPr>
          <p:spPr>
            <a:xfrm>
              <a:off x="2220363" y="4050595"/>
              <a:ext cx="5286237" cy="522330"/>
            </a:xfrm>
            <a:prstGeom prst="rect">
              <a:avLst/>
            </a:prstGeom>
          </p:spPr>
          <p:txBody>
            <a:bodyPr vert="horz" lIns="93260" tIns="46630" rIns="93260" bIns="46630"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rgbClr val="474947"/>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rgbClr val="474947"/>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rgbClr val="474947"/>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rgbClr val="47494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86111" indent="-582873" defTabSz="932597">
                <a:lnSpc>
                  <a:spcPct val="90000"/>
                </a:lnSpc>
                <a:spcBef>
                  <a:spcPts val="1020"/>
                </a:spcBef>
                <a:buNone/>
              </a:pPr>
              <a:r>
                <a:rPr lang="es-ES" sz="2448" b="1" spc="-102" dirty="0">
                  <a:solidFill>
                    <a:srgbClr val="FF0000">
                      <a:alpha val="99000"/>
                    </a:srgbClr>
                  </a:solidFill>
                  <a:latin typeface="Segoe UI Light" pitchFamily="34" charset="0"/>
                </a:rPr>
                <a:t>Juan Moreno Romo</a:t>
              </a:r>
            </a:p>
            <a:p>
              <a:endParaRPr lang="es-ES" sz="3060" dirty="0"/>
            </a:p>
          </p:txBody>
        </p:sp>
        <p:sp>
          <p:nvSpPr>
            <p:cNvPr id="5" name="Text Placeholder 1"/>
            <p:cNvSpPr txBox="1">
              <a:spLocks/>
            </p:cNvSpPr>
            <p:nvPr/>
          </p:nvSpPr>
          <p:spPr>
            <a:xfrm>
              <a:off x="2220363" y="4708748"/>
              <a:ext cx="5286237" cy="1035220"/>
            </a:xfrm>
            <a:prstGeom prst="rect">
              <a:avLst/>
            </a:prstGeom>
          </p:spPr>
          <p:txBody>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448" spc="-102" dirty="0">
                  <a:solidFill>
                    <a:srgbClr val="FF0000">
                      <a:alpha val="99000"/>
                    </a:srgbClr>
                  </a:solidFill>
                  <a:latin typeface="Segoe UI Light" pitchFamily="34" charset="0"/>
                </a:rPr>
                <a:t>Azure SQL IaaS Support Engineer</a:t>
              </a:r>
            </a:p>
            <a:p>
              <a:pPr>
                <a:buFont typeface="Arial" panose="020B0604020202020204" pitchFamily="34" charset="0"/>
                <a:buChar char="•"/>
              </a:pPr>
              <a:r>
                <a:rPr lang="es-ES" sz="2448" spc="-102" dirty="0">
                  <a:solidFill>
                    <a:srgbClr val="FF0000">
                      <a:alpha val="99000"/>
                    </a:srgbClr>
                  </a:solidFill>
                  <a:latin typeface="Segoe UI Light" pitchFamily="34" charset="0"/>
                </a:rPr>
                <a:t>Speaker @ SQL </a:t>
              </a:r>
              <a:r>
                <a:rPr lang="es-ES" sz="2448" spc="-102" dirty="0" err="1">
                  <a:solidFill>
                    <a:srgbClr val="FF0000">
                      <a:alpha val="99000"/>
                    </a:srgbClr>
                  </a:solidFill>
                  <a:latin typeface="Segoe UI Light" pitchFamily="34" charset="0"/>
                </a:rPr>
                <a:t>Saturday</a:t>
              </a:r>
              <a:endParaRPr lang="es-ES" sz="2448" spc="-102" dirty="0">
                <a:solidFill>
                  <a:srgbClr val="FF0000">
                    <a:alpha val="99000"/>
                  </a:srgbClr>
                </a:solidFill>
                <a:latin typeface="Segoe UI Light" pitchFamily="34" charset="0"/>
              </a:endParaRPr>
            </a:p>
          </p:txBody>
        </p:sp>
      </p:grpSp>
      <p:pic>
        <p:nvPicPr>
          <p:cNvPr id="6" name="Picture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192" y="1353041"/>
            <a:ext cx="1812885" cy="2098060"/>
          </a:xfrm>
          <a:prstGeom prst="ellipse">
            <a:avLst/>
          </a:prstGeom>
        </p:spPr>
      </p:pic>
      <p:grpSp>
        <p:nvGrpSpPr>
          <p:cNvPr id="3" name="Group 2"/>
          <p:cNvGrpSpPr/>
          <p:nvPr/>
        </p:nvGrpSpPr>
        <p:grpSpPr>
          <a:xfrm>
            <a:off x="2872092" y="1583630"/>
            <a:ext cx="5391473" cy="2297658"/>
            <a:chOff x="2103818" y="1552719"/>
            <a:chExt cx="5286238" cy="2724953"/>
          </a:xfrm>
        </p:grpSpPr>
        <p:sp>
          <p:nvSpPr>
            <p:cNvPr id="7" name="Subtitle 21"/>
            <p:cNvSpPr txBox="1">
              <a:spLocks/>
            </p:cNvSpPr>
            <p:nvPr/>
          </p:nvSpPr>
          <p:spPr>
            <a:xfrm>
              <a:off x="2103819" y="1552719"/>
              <a:ext cx="5286237" cy="577631"/>
            </a:xfrm>
            <a:prstGeom prst="rect">
              <a:avLst/>
            </a:prstGeom>
          </p:spPr>
          <p:txBody>
            <a:bodyPr vert="horz" wrap="square" lIns="139871" tIns="139871" rIns="0" bIns="0" rtlCol="0" anchor="t" anchorCtr="0">
              <a:spAutoFit/>
            </a:bodyPr>
            <a:lstStyle>
              <a:lvl1pPr marL="574675" indent="-571500" algn="l" defTabSz="914400" rtl="0" eaLnBrk="1" latinLnBrk="0" hangingPunct="1">
                <a:lnSpc>
                  <a:spcPct val="90000"/>
                </a:lnSpc>
                <a:spcBef>
                  <a:spcPts val="1000"/>
                </a:spcBef>
                <a:buFont typeface="Arial" panose="020B0604020202020204" pitchFamily="34" charset="0"/>
                <a:buNone/>
                <a:defRPr lang="en-US" sz="3200" b="1" kern="1200" spc="-100" baseline="0" dirty="0" smtClean="0">
                  <a:solidFill>
                    <a:schemeClr val="tx1">
                      <a:alpha val="99000"/>
                    </a:schemeClr>
                  </a:solidFill>
                  <a:latin typeface="Segoe UI Light" pitchFamily="34" charset="0"/>
                  <a:ea typeface="+mn-ea"/>
                  <a:cs typeface="+mn-cs"/>
                </a:defRPr>
              </a:lvl1pPr>
              <a:lvl2pPr marL="346075" indent="-342900" algn="l" defTabSz="914400" rtl="0" eaLnBrk="1" latinLnBrk="0" hangingPunct="1">
                <a:lnSpc>
                  <a:spcPct val="90000"/>
                </a:lnSpc>
                <a:spcBef>
                  <a:spcPts val="500"/>
                </a:spcBef>
                <a:buFont typeface="Arial" panose="020B0604020202020204" pitchFamily="34" charset="0"/>
                <a:buNone/>
                <a:defRPr lang="en-US" sz="2400" kern="1200" spc="-50" baseline="0" dirty="0" smtClean="0">
                  <a:solidFill>
                    <a:schemeClr val="tx1">
                      <a:alpha val="99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48" dirty="0">
                  <a:solidFill>
                    <a:srgbClr val="002060">
                      <a:alpha val="99000"/>
                    </a:srgbClr>
                  </a:solidFill>
                </a:rPr>
                <a:t>Jose Manuel Jurado Diaz</a:t>
              </a:r>
            </a:p>
          </p:txBody>
        </p:sp>
        <p:sp>
          <p:nvSpPr>
            <p:cNvPr id="8" name="Text Placeholder 1"/>
            <p:cNvSpPr txBox="1">
              <a:spLocks/>
            </p:cNvSpPr>
            <p:nvPr/>
          </p:nvSpPr>
          <p:spPr>
            <a:xfrm>
              <a:off x="2103818" y="2159421"/>
              <a:ext cx="5286237" cy="2118251"/>
            </a:xfrm>
            <a:prstGeom prst="rect">
              <a:avLst/>
            </a:prstGeom>
          </p:spPr>
          <p:txBody>
            <a:bodyPr vert="horz" wrap="square" lIns="139871" tIns="139871"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3200" b="0" kern="1200" spc="-100" baseline="0" dirty="0">
                  <a:solidFill>
                    <a:schemeClr val="tx1">
                      <a:alpha val="99000"/>
                    </a:schemeClr>
                  </a:solidFill>
                  <a:latin typeface="Segoe UI Light"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48" dirty="0">
                  <a:solidFill>
                    <a:srgbClr val="002060">
                      <a:alpha val="99000"/>
                    </a:srgbClr>
                  </a:solidFill>
                </a:rPr>
                <a:t>Azure SQL DB Support Engineer </a:t>
              </a:r>
            </a:p>
            <a:p>
              <a:r>
                <a:rPr lang="es-ES" sz="2448" dirty="0">
                  <a:solidFill>
                    <a:srgbClr val="002060">
                      <a:alpha val="99000"/>
                    </a:srgbClr>
                  </a:solidFill>
                </a:rPr>
                <a:t>Speaker @ SQL </a:t>
              </a:r>
              <a:r>
                <a:rPr lang="es-ES" sz="2448" dirty="0" err="1">
                  <a:solidFill>
                    <a:srgbClr val="002060">
                      <a:alpha val="99000"/>
                    </a:srgbClr>
                  </a:solidFill>
                </a:rPr>
                <a:t>Saturday</a:t>
              </a:r>
              <a:r>
                <a:rPr lang="es-ES" sz="2448" dirty="0">
                  <a:solidFill>
                    <a:srgbClr val="002060">
                      <a:alpha val="99000"/>
                    </a:srgbClr>
                  </a:solidFill>
                </a:rPr>
                <a:t>/</a:t>
              </a:r>
              <a:r>
                <a:rPr lang="es-ES" sz="2448" dirty="0" err="1">
                  <a:solidFill>
                    <a:srgbClr val="002060">
                      <a:alpha val="99000"/>
                    </a:srgbClr>
                  </a:solidFill>
                </a:rPr>
                <a:t>TechReady</a:t>
              </a:r>
              <a:r>
                <a:rPr lang="es-ES" sz="2448" dirty="0">
                  <a:solidFill>
                    <a:srgbClr val="002060">
                      <a:alpha val="99000"/>
                    </a:srgbClr>
                  </a:solidFill>
                </a:rPr>
                <a:t>/SQL Nexus</a:t>
              </a:r>
            </a:p>
            <a:p>
              <a:pPr marL="0" indent="0">
                <a:buNone/>
              </a:pPr>
              <a:endParaRPr lang="es-ES" sz="2448" dirty="0"/>
            </a:p>
          </p:txBody>
        </p:sp>
      </p:grpSp>
      <p:pic>
        <p:nvPicPr>
          <p:cNvPr id="9" name="Picture Placeholder 9"/>
          <p:cNvPicPr>
            <a:picLocks noChangeAspect="1"/>
          </p:cNvPicPr>
          <p:nvPr/>
        </p:nvPicPr>
        <p:blipFill>
          <a:blip r:embed="rId3"/>
          <a:stretch>
            <a:fillRect/>
          </a:stretch>
        </p:blipFill>
        <p:spPr>
          <a:xfrm>
            <a:off x="8738827" y="3880890"/>
            <a:ext cx="1809250" cy="2261564"/>
          </a:xfrm>
          <a:prstGeom prst="ellipse">
            <a:avLst/>
          </a:prstGeom>
        </p:spPr>
      </p:pic>
      <p:pic>
        <p:nvPicPr>
          <p:cNvPr id="10" name="Picture 9"/>
          <p:cNvPicPr>
            <a:picLocks noChangeAspect="1"/>
          </p:cNvPicPr>
          <p:nvPr/>
        </p:nvPicPr>
        <p:blipFill>
          <a:blip r:embed="rId4"/>
          <a:stretch>
            <a:fillRect/>
          </a:stretch>
        </p:blipFill>
        <p:spPr>
          <a:xfrm>
            <a:off x="679783" y="4096301"/>
            <a:ext cx="2108893" cy="1305333"/>
          </a:xfrm>
          <a:prstGeom prst="ellipse">
            <a:avLst/>
          </a:prstGeom>
          <a:ln>
            <a:noFill/>
          </a:ln>
          <a:effectLst>
            <a:softEdge rad="112500"/>
          </a:effectLst>
        </p:spPr>
      </p:pic>
      <p:pic>
        <p:nvPicPr>
          <p:cNvPr id="11" name="Picture 10"/>
          <p:cNvPicPr>
            <a:picLocks noChangeAspect="1"/>
          </p:cNvPicPr>
          <p:nvPr/>
        </p:nvPicPr>
        <p:blipFill rotWithShape="1">
          <a:blip r:embed="rId5"/>
          <a:srcRect l="7082" t="13544" r="28995" b="14140"/>
          <a:stretch/>
        </p:blipFill>
        <p:spPr>
          <a:xfrm>
            <a:off x="679783" y="1749249"/>
            <a:ext cx="2051727" cy="1305645"/>
          </a:xfrm>
          <a:prstGeom prst="ellipse">
            <a:avLst/>
          </a:prstGeom>
          <a:ln>
            <a:noFill/>
          </a:ln>
          <a:effectLst>
            <a:softEdge rad="112500"/>
          </a:effectLst>
        </p:spPr>
      </p:pic>
    </p:spTree>
    <p:extLst>
      <p:ext uri="{BB962C8B-B14F-4D97-AF65-F5344CB8AC3E}">
        <p14:creationId xmlns:p14="http://schemas.microsoft.com/office/powerpoint/2010/main" val="27141656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7086599" cy="2179058"/>
          </a:xfrm>
        </p:spPr>
        <p:txBody>
          <a:bodyPr/>
          <a:lstStyle/>
          <a:p>
            <a:r>
              <a:rPr lang="es-ES" dirty="0"/>
              <a:t>Muchas Gracias!!!!</a:t>
            </a:r>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 2 color</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357980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182815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0">
                      <a:schemeClr val="tx2"/>
                    </a:gs>
                    <a:gs pos="100000">
                      <a:schemeClr val="tx2"/>
                    </a:gs>
                  </a:gsLst>
                  <a:lin ang="5400000" scaled="0"/>
                </a:gradFill>
              </a:rPr>
              <a:t>Subtitle</a:t>
            </a:r>
          </a:p>
        </p:txBody>
      </p:sp>
    </p:spTree>
    <p:extLst>
      <p:ext uri="{BB962C8B-B14F-4D97-AF65-F5344CB8AC3E}">
        <p14:creationId xmlns:p14="http://schemas.microsoft.com/office/powerpoint/2010/main" val="2366289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46088" y="2747826"/>
            <a:ext cx="1657350" cy="3248025"/>
          </a:xfrm>
          <a:prstGeom prst="rect">
            <a:avLst/>
          </a:prstGeom>
        </p:spPr>
      </p:pic>
      <p:pic>
        <p:nvPicPr>
          <p:cNvPr id="3" name="Picture 2"/>
          <p:cNvPicPr>
            <a:picLocks noChangeAspect="1"/>
          </p:cNvPicPr>
          <p:nvPr/>
        </p:nvPicPr>
        <p:blipFill>
          <a:blip r:embed="rId4"/>
          <a:stretch>
            <a:fillRect/>
          </a:stretch>
        </p:blipFill>
        <p:spPr>
          <a:xfrm>
            <a:off x="446088"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2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2435931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Objetivos</a:t>
            </a:r>
            <a:r>
              <a:rPr lang="en-US" dirty="0"/>
              <a:t> de la </a:t>
            </a:r>
            <a:r>
              <a:rPr lang="en-US" dirty="0" err="1"/>
              <a:t>sesión</a:t>
            </a:r>
            <a:endParaRPr lang="en-GB" dirty="0"/>
          </a:p>
        </p:txBody>
      </p:sp>
      <p:sp>
        <p:nvSpPr>
          <p:cNvPr id="10" name="Rectangle 9"/>
          <p:cNvSpPr/>
          <p:nvPr/>
        </p:nvSpPr>
        <p:spPr>
          <a:xfrm>
            <a:off x="622617" y="1656203"/>
            <a:ext cx="10926089" cy="2072940"/>
          </a:xfrm>
          <a:prstGeom prst="rect">
            <a:avLst/>
          </a:prstGeom>
        </p:spPr>
        <p:txBody>
          <a:bodyPr wrap="square">
            <a:spAutoFit/>
          </a:bodyPr>
          <a:lstStyle/>
          <a:p>
            <a:pPr marL="349724" indent="-349724">
              <a:spcBef>
                <a:spcPct val="20000"/>
              </a:spcBef>
              <a:buFont typeface="Wingdings" charset="2"/>
              <a:buChar char="§"/>
            </a:pPr>
            <a:r>
              <a:rPr lang="en-US" sz="3060" dirty="0" err="1">
                <a:solidFill>
                  <a:srgbClr val="474947"/>
                </a:solidFill>
              </a:rPr>
              <a:t>Objetivos</a:t>
            </a:r>
            <a:r>
              <a:rPr lang="en-US" sz="3060" dirty="0">
                <a:solidFill>
                  <a:srgbClr val="474947"/>
                </a:solidFill>
              </a:rPr>
              <a:t>:</a:t>
            </a:r>
          </a:p>
          <a:p>
            <a:pPr marL="990884" lvl="1" indent="-524586">
              <a:spcBef>
                <a:spcPct val="20000"/>
              </a:spcBef>
              <a:buFont typeface="+mj-lt"/>
              <a:buAutoNum type="arabicPeriod"/>
            </a:pPr>
            <a:r>
              <a:rPr lang="en-US" sz="2652" dirty="0" err="1">
                <a:solidFill>
                  <a:srgbClr val="474947"/>
                </a:solidFill>
              </a:rPr>
              <a:t>Conocer</a:t>
            </a:r>
            <a:r>
              <a:rPr lang="en-US" sz="2652" dirty="0">
                <a:solidFill>
                  <a:srgbClr val="474947"/>
                </a:solidFill>
              </a:rPr>
              <a:t> </a:t>
            </a:r>
            <a:r>
              <a:rPr lang="en-US" sz="2652" dirty="0" err="1">
                <a:solidFill>
                  <a:srgbClr val="474947"/>
                </a:solidFill>
              </a:rPr>
              <a:t>los</a:t>
            </a:r>
            <a:r>
              <a:rPr lang="en-US" sz="2652" dirty="0">
                <a:solidFill>
                  <a:srgbClr val="474947"/>
                </a:solidFill>
              </a:rPr>
              <a:t> </a:t>
            </a:r>
            <a:r>
              <a:rPr lang="en-US" sz="2652" dirty="0" err="1">
                <a:solidFill>
                  <a:srgbClr val="474947"/>
                </a:solidFill>
              </a:rPr>
              <a:t>modelos</a:t>
            </a:r>
            <a:r>
              <a:rPr lang="en-US" sz="2652" dirty="0">
                <a:solidFill>
                  <a:srgbClr val="474947"/>
                </a:solidFill>
              </a:rPr>
              <a:t> </a:t>
            </a:r>
            <a:r>
              <a:rPr lang="en-US" sz="2652" dirty="0" err="1">
                <a:solidFill>
                  <a:srgbClr val="474947"/>
                </a:solidFill>
              </a:rPr>
              <a:t>disponibles</a:t>
            </a:r>
            <a:r>
              <a:rPr lang="en-US" sz="2652" dirty="0">
                <a:solidFill>
                  <a:srgbClr val="474947"/>
                </a:solidFill>
              </a:rPr>
              <a:t>.</a:t>
            </a:r>
            <a:endParaRPr lang="en-US" sz="3060" dirty="0">
              <a:solidFill>
                <a:srgbClr val="474947"/>
              </a:solidFill>
            </a:endParaRPr>
          </a:p>
          <a:p>
            <a:pPr marL="990884" lvl="1" indent="-524586">
              <a:spcBef>
                <a:spcPct val="20000"/>
              </a:spcBef>
              <a:buFont typeface="+mj-lt"/>
              <a:buAutoNum type="arabicPeriod"/>
            </a:pPr>
            <a:r>
              <a:rPr lang="en-US" sz="2652" dirty="0" err="1">
                <a:solidFill>
                  <a:srgbClr val="474947"/>
                </a:solidFill>
              </a:rPr>
              <a:t>Qué</a:t>
            </a:r>
            <a:r>
              <a:rPr lang="en-US" sz="2652" dirty="0">
                <a:solidFill>
                  <a:srgbClr val="474947"/>
                </a:solidFill>
              </a:rPr>
              <a:t> </a:t>
            </a:r>
            <a:r>
              <a:rPr lang="en-US" sz="2652" dirty="0" err="1">
                <a:solidFill>
                  <a:srgbClr val="474947"/>
                </a:solidFill>
              </a:rPr>
              <a:t>elegir</a:t>
            </a:r>
            <a:r>
              <a:rPr lang="en-US" sz="2652" dirty="0">
                <a:solidFill>
                  <a:srgbClr val="474947"/>
                </a:solidFill>
              </a:rPr>
              <a:t> </a:t>
            </a:r>
            <a:r>
              <a:rPr lang="en-US" sz="2652" dirty="0" err="1">
                <a:solidFill>
                  <a:srgbClr val="474947"/>
                </a:solidFill>
              </a:rPr>
              <a:t>en</a:t>
            </a:r>
            <a:r>
              <a:rPr lang="en-US" sz="2652" dirty="0">
                <a:solidFill>
                  <a:srgbClr val="474947"/>
                </a:solidFill>
              </a:rPr>
              <a:t> base a </a:t>
            </a:r>
            <a:r>
              <a:rPr lang="en-US" sz="2652" dirty="0" err="1">
                <a:solidFill>
                  <a:srgbClr val="474947"/>
                </a:solidFill>
              </a:rPr>
              <a:t>vuestro</a:t>
            </a:r>
            <a:r>
              <a:rPr lang="en-US" sz="2652" dirty="0">
                <a:solidFill>
                  <a:srgbClr val="474947"/>
                </a:solidFill>
              </a:rPr>
              <a:t> </a:t>
            </a:r>
            <a:r>
              <a:rPr lang="en-US" sz="2652" dirty="0" err="1">
                <a:solidFill>
                  <a:srgbClr val="474947"/>
                </a:solidFill>
              </a:rPr>
              <a:t>entorno</a:t>
            </a:r>
            <a:r>
              <a:rPr lang="en-US" sz="2652" dirty="0">
                <a:solidFill>
                  <a:srgbClr val="474947"/>
                </a:solidFill>
              </a:rPr>
              <a:t>.</a:t>
            </a:r>
          </a:p>
          <a:p>
            <a:pPr marL="990884" lvl="1" indent="-524586">
              <a:spcBef>
                <a:spcPct val="20000"/>
              </a:spcBef>
              <a:buFont typeface="+mj-lt"/>
              <a:buAutoNum type="arabicPeriod"/>
            </a:pPr>
            <a:r>
              <a:rPr lang="en-US" sz="2652" dirty="0" err="1">
                <a:solidFill>
                  <a:srgbClr val="474947"/>
                </a:solidFill>
              </a:rPr>
              <a:t>Experiencias</a:t>
            </a:r>
            <a:r>
              <a:rPr lang="en-US" sz="2652" dirty="0">
                <a:solidFill>
                  <a:srgbClr val="474947"/>
                </a:solidFill>
              </a:rPr>
              <a:t> </a:t>
            </a:r>
            <a:r>
              <a:rPr lang="en-US" sz="2652" dirty="0" err="1">
                <a:solidFill>
                  <a:srgbClr val="474947"/>
                </a:solidFill>
              </a:rPr>
              <a:t>acumuladas</a:t>
            </a:r>
            <a:r>
              <a:rPr lang="en-US" sz="2652" dirty="0">
                <a:solidFill>
                  <a:srgbClr val="474947"/>
                </a:solidFill>
              </a:rPr>
              <a:t> </a:t>
            </a:r>
            <a:r>
              <a:rPr lang="en-US" sz="2652" dirty="0" err="1">
                <a:solidFill>
                  <a:srgbClr val="474947"/>
                </a:solidFill>
              </a:rPr>
              <a:t>en</a:t>
            </a:r>
            <a:r>
              <a:rPr lang="en-US" sz="2652" dirty="0">
                <a:solidFill>
                  <a:srgbClr val="474947"/>
                </a:solidFill>
              </a:rPr>
              <a:t> </a:t>
            </a:r>
            <a:r>
              <a:rPr lang="en-US" sz="2652" dirty="0" err="1">
                <a:solidFill>
                  <a:srgbClr val="474947"/>
                </a:solidFill>
              </a:rPr>
              <a:t>soporte</a:t>
            </a:r>
            <a:r>
              <a:rPr lang="en-US" sz="2652" dirty="0">
                <a:solidFill>
                  <a:srgbClr val="474947"/>
                </a:solidFill>
              </a:rPr>
              <a:t>.</a:t>
            </a:r>
          </a:p>
        </p:txBody>
      </p:sp>
    </p:spTree>
    <p:extLst>
      <p:ext uri="{BB962C8B-B14F-4D97-AF65-F5344CB8AC3E}">
        <p14:creationId xmlns:p14="http://schemas.microsoft.com/office/powerpoint/2010/main" val="1770412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Múltiples</a:t>
            </a:r>
            <a:r>
              <a:rPr lang="en-US" dirty="0"/>
              <a:t> </a:t>
            </a:r>
            <a:r>
              <a:rPr lang="en-US" dirty="0" err="1"/>
              <a:t>conceptos</a:t>
            </a:r>
            <a:r>
              <a:rPr lang="en-US" dirty="0"/>
              <a:t> a </a:t>
            </a:r>
            <a:r>
              <a:rPr lang="en-US" dirty="0" err="1"/>
              <a:t>tener</a:t>
            </a:r>
            <a:r>
              <a:rPr lang="en-US" dirty="0"/>
              <a:t> </a:t>
            </a:r>
            <a:r>
              <a:rPr lang="en-US" dirty="0" err="1"/>
              <a:t>en</a:t>
            </a:r>
            <a:r>
              <a:rPr lang="en-US" dirty="0"/>
              <a:t> </a:t>
            </a:r>
            <a:r>
              <a:rPr lang="en-US" dirty="0" err="1"/>
              <a:t>cuenta</a:t>
            </a:r>
            <a:endParaRPr lang="en-GB" dirty="0"/>
          </a:p>
        </p:txBody>
      </p:sp>
      <p:sp>
        <p:nvSpPr>
          <p:cNvPr id="4" name="Rectangle 3"/>
          <p:cNvSpPr/>
          <p:nvPr/>
        </p:nvSpPr>
        <p:spPr>
          <a:xfrm rot="1168182">
            <a:off x="1833271" y="2344587"/>
            <a:ext cx="3035644"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507" b="1" spc="51" dirty="0" err="1">
                <a:ln w="11430"/>
                <a:solidFill>
                  <a:srgbClr val="0070C0"/>
                </a:solidFill>
                <a:effectLst>
                  <a:outerShdw blurRad="76200" dist="50800" dir="5400000" algn="tl" rotWithShape="0">
                    <a:srgbClr val="000000">
                      <a:alpha val="65000"/>
                    </a:srgbClr>
                  </a:outerShdw>
                </a:effectLst>
                <a:latin typeface="Segoe UI Semilight (Body)"/>
              </a:rPr>
              <a:t>Riesgos</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5" name="Rectangle 4"/>
          <p:cNvSpPr/>
          <p:nvPr/>
        </p:nvSpPr>
        <p:spPr>
          <a:xfrm>
            <a:off x="8566810" y="2985007"/>
            <a:ext cx="1769697"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RPO</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6" name="Rectangle 5"/>
          <p:cNvSpPr/>
          <p:nvPr/>
        </p:nvSpPr>
        <p:spPr>
          <a:xfrm rot="19019985">
            <a:off x="-8939" y="1998504"/>
            <a:ext cx="1950781" cy="958518"/>
          </a:xfrm>
          <a:prstGeom prst="rect">
            <a:avLst/>
          </a:prstGeom>
          <a:noFill/>
        </p:spPr>
        <p:txBody>
          <a:bodyPr wrap="none" lIns="93260" tIns="46630" rIns="93260" bIns="4663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s-ES" sz="5507" b="1" dirty="0" err="1">
                <a:ln w="10541" cmpd="sng">
                  <a:solidFill>
                    <a:srgbClr val="7D7D7D">
                      <a:tint val="100000"/>
                      <a:shade val="100000"/>
                      <a:satMod val="110000"/>
                    </a:srgbClr>
                  </a:solidFill>
                  <a:prstDash val="solid"/>
                </a:ln>
                <a:solidFill>
                  <a:srgbClr val="C00000"/>
                </a:solidFill>
                <a:latin typeface="Segoe UI Semilight (Body)"/>
              </a:rPr>
              <a:t>PaaS</a:t>
            </a:r>
            <a:endParaRPr lang="en-US" sz="5507" b="1" dirty="0">
              <a:ln w="10541" cmpd="sng">
                <a:solidFill>
                  <a:srgbClr val="7D7D7D">
                    <a:tint val="100000"/>
                    <a:shade val="100000"/>
                    <a:satMod val="110000"/>
                  </a:srgbClr>
                </a:solidFill>
                <a:prstDash val="solid"/>
              </a:ln>
              <a:solidFill>
                <a:srgbClr val="C00000"/>
              </a:solidFill>
              <a:latin typeface="Segoe UI Semilight (Body)"/>
            </a:endParaRPr>
          </a:p>
        </p:txBody>
      </p:sp>
      <p:sp>
        <p:nvSpPr>
          <p:cNvPr id="7" name="Rectangle 6"/>
          <p:cNvSpPr/>
          <p:nvPr/>
        </p:nvSpPr>
        <p:spPr>
          <a:xfrm rot="18166966">
            <a:off x="7322957" y="3793639"/>
            <a:ext cx="6428812" cy="958518"/>
          </a:xfrm>
          <a:prstGeom prst="rect">
            <a:avLst/>
          </a:prstGeom>
          <a:noFill/>
        </p:spPr>
        <p:txBody>
          <a:bodyPr wrap="none" lIns="93260" tIns="46630" rIns="93260" bIns="4663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s-ES" sz="5507" b="1" dirty="0">
                <a:ln w="11430"/>
                <a:solidFill>
                  <a:srgbClr val="0070C0"/>
                </a:solidFill>
                <a:effectLst>
                  <a:outerShdw blurRad="80000" dist="40000" dir="5040000" algn="tl">
                    <a:srgbClr val="000000">
                      <a:alpha val="30000"/>
                    </a:srgbClr>
                  </a:outerShdw>
                </a:effectLst>
                <a:latin typeface="Segoe UI Semilight (Body)"/>
              </a:rPr>
              <a:t>Qué</a:t>
            </a:r>
            <a:r>
              <a:rPr lang="es-ES" sz="5507"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Semilight (Body)"/>
              </a:rPr>
              <a:t> </a:t>
            </a:r>
            <a:r>
              <a:rPr lang="es-ES" sz="5507" b="1" dirty="0">
                <a:ln w="11430"/>
                <a:solidFill>
                  <a:srgbClr val="0070C0"/>
                </a:solidFill>
                <a:effectLst>
                  <a:outerShdw blurRad="80000" dist="40000" dir="5040000" algn="tl">
                    <a:srgbClr val="000000">
                      <a:alpha val="30000"/>
                    </a:srgbClr>
                  </a:outerShdw>
                </a:effectLst>
                <a:latin typeface="Segoe UI Semilight (Body)"/>
              </a:rPr>
              <a:t>los</a:t>
            </a:r>
            <a:r>
              <a:rPr lang="es-ES" sz="5507"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Semilight (Body)"/>
              </a:rPr>
              <a:t> </a:t>
            </a:r>
            <a:r>
              <a:rPr lang="es-ES" sz="5507" b="1" dirty="0">
                <a:ln w="11430"/>
                <a:solidFill>
                  <a:srgbClr val="0070C0"/>
                </a:solidFill>
                <a:effectLst>
                  <a:outerShdw blurRad="80000" dist="40000" dir="5040000" algn="tl">
                    <a:srgbClr val="000000">
                      <a:alpha val="30000"/>
                    </a:srgbClr>
                  </a:outerShdw>
                </a:effectLst>
                <a:latin typeface="Segoe UI Semilight (Body)"/>
              </a:rPr>
              <a:t>diferencia</a:t>
            </a:r>
            <a:endParaRPr lang="en-US" sz="5507" b="1" dirty="0">
              <a:ln w="11430"/>
              <a:solidFill>
                <a:srgbClr val="0070C0"/>
              </a:solidFill>
              <a:effectLst>
                <a:outerShdw blurRad="80000" dist="40000" dir="5040000" algn="tl">
                  <a:srgbClr val="000000">
                    <a:alpha val="30000"/>
                  </a:srgbClr>
                </a:outerShdw>
              </a:effectLst>
              <a:latin typeface="Segoe UI Semilight (Body)"/>
            </a:endParaRPr>
          </a:p>
        </p:txBody>
      </p:sp>
      <p:sp>
        <p:nvSpPr>
          <p:cNvPr id="8" name="Rectangle 7"/>
          <p:cNvSpPr/>
          <p:nvPr/>
        </p:nvSpPr>
        <p:spPr>
          <a:xfrm rot="18166966">
            <a:off x="3565816" y="2584046"/>
            <a:ext cx="4391708" cy="958518"/>
          </a:xfrm>
          <a:prstGeom prst="rect">
            <a:avLst/>
          </a:prstGeom>
          <a:noFill/>
        </p:spPr>
        <p:txBody>
          <a:bodyPr wrap="none" lIns="93260" tIns="46630" rIns="93260" bIns="4663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s-ES" sz="5507" b="1" dirty="0">
                <a:ln w="11430"/>
                <a:solidFill>
                  <a:srgbClr val="0070C0"/>
                </a:solidFill>
                <a:effectLst>
                  <a:outerShdw blurRad="80000" dist="40000" dir="5040000" algn="tl">
                    <a:srgbClr val="000000">
                      <a:alpha val="30000"/>
                    </a:srgbClr>
                  </a:outerShdw>
                </a:effectLst>
                <a:latin typeface="Segoe UI Semilight (Body)"/>
              </a:rPr>
              <a:t>Desventajas</a:t>
            </a:r>
            <a:endParaRPr lang="en-US" sz="5507" b="1" dirty="0">
              <a:ln w="11430"/>
              <a:solidFill>
                <a:srgbClr val="0070C0"/>
              </a:solidFill>
              <a:effectLst>
                <a:outerShdw blurRad="80000" dist="40000" dir="5040000" algn="tl">
                  <a:srgbClr val="000000">
                    <a:alpha val="30000"/>
                  </a:srgbClr>
                </a:outerShdw>
              </a:effectLst>
              <a:latin typeface="Segoe UI Semilight (Body)"/>
            </a:endParaRPr>
          </a:p>
        </p:txBody>
      </p:sp>
      <p:sp>
        <p:nvSpPr>
          <p:cNvPr id="9" name="Rectangle 8"/>
          <p:cNvSpPr/>
          <p:nvPr/>
        </p:nvSpPr>
        <p:spPr>
          <a:xfrm rot="20934722">
            <a:off x="-31363" y="5014796"/>
            <a:ext cx="6751740"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Alta</a:t>
            </a:r>
            <a:r>
              <a:rPr lang="es-ES" sz="5507" b="1" spc="51"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Segoe UI Semilight (Body)"/>
              </a:rPr>
              <a:t> </a:t>
            </a: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disponibilidad</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10" name="Rectangle 9"/>
          <p:cNvSpPr/>
          <p:nvPr/>
        </p:nvSpPr>
        <p:spPr>
          <a:xfrm rot="1430954">
            <a:off x="5870641" y="4374181"/>
            <a:ext cx="3576607" cy="958518"/>
          </a:xfrm>
          <a:prstGeom prst="rect">
            <a:avLst/>
          </a:prstGeom>
        </p:spPr>
        <p:txBody>
          <a:bodyPr wrap="square">
            <a:spAutoFit/>
          </a:bodyPr>
          <a:lstStyle/>
          <a:p>
            <a:pPr lvl="0" algn="ctr"/>
            <a:r>
              <a:rPr lang="es-ES" sz="5507" b="1" dirty="0">
                <a:ln w="10541" cmpd="sng">
                  <a:solidFill>
                    <a:srgbClr val="7D7D7D">
                      <a:tint val="100000"/>
                      <a:shade val="100000"/>
                      <a:satMod val="110000"/>
                    </a:srgbClr>
                  </a:solidFill>
                  <a:prstDash val="solid"/>
                </a:ln>
                <a:solidFill>
                  <a:srgbClr val="C00000"/>
                </a:solidFill>
                <a:latin typeface="Segoe UI Semilight (Body)"/>
              </a:rPr>
              <a:t>Migración</a:t>
            </a:r>
            <a:endParaRPr lang="en-US" sz="5507" b="1" dirty="0">
              <a:ln w="10541" cmpd="sng">
                <a:solidFill>
                  <a:srgbClr val="7D7D7D">
                    <a:tint val="100000"/>
                    <a:shade val="100000"/>
                    <a:satMod val="110000"/>
                  </a:srgbClr>
                </a:solidFill>
                <a:prstDash val="solid"/>
              </a:ln>
              <a:solidFill>
                <a:srgbClr val="C00000"/>
              </a:solidFill>
              <a:latin typeface="Segoe UI Semilight (Body)"/>
            </a:endParaRPr>
          </a:p>
        </p:txBody>
      </p:sp>
      <p:sp>
        <p:nvSpPr>
          <p:cNvPr id="11" name="Rectangle 10"/>
          <p:cNvSpPr/>
          <p:nvPr/>
        </p:nvSpPr>
        <p:spPr>
          <a:xfrm rot="20494397">
            <a:off x="6545454" y="1986880"/>
            <a:ext cx="3376255" cy="958518"/>
          </a:xfrm>
          <a:prstGeom prst="rect">
            <a:avLst/>
          </a:prstGeom>
        </p:spPr>
        <p:txBody>
          <a:bodyPr wrap="square">
            <a:spAutoFit/>
          </a:bodyPr>
          <a:lstStyle/>
          <a:p>
            <a:pPr lvl="0" algn="ctr"/>
            <a:r>
              <a:rPr lang="es-ES" sz="5507" b="1" dirty="0">
                <a:ln w="10541" cmpd="sng">
                  <a:solidFill>
                    <a:srgbClr val="7D7D7D">
                      <a:tint val="100000"/>
                      <a:shade val="100000"/>
                      <a:satMod val="110000"/>
                    </a:srgbClr>
                  </a:solidFill>
                  <a:prstDash val="solid"/>
                </a:ln>
                <a:solidFill>
                  <a:srgbClr val="C00000"/>
                </a:solidFill>
                <a:latin typeface="Segoe UI Semilight (Body)"/>
              </a:rPr>
              <a:t>Ventajas</a:t>
            </a:r>
            <a:endParaRPr lang="en-US" sz="5507" b="1" dirty="0">
              <a:ln w="10541" cmpd="sng">
                <a:solidFill>
                  <a:srgbClr val="7D7D7D">
                    <a:tint val="100000"/>
                    <a:shade val="100000"/>
                    <a:satMod val="110000"/>
                  </a:srgbClr>
                </a:solidFill>
                <a:prstDash val="solid"/>
              </a:ln>
              <a:solidFill>
                <a:srgbClr val="C00000"/>
              </a:solidFill>
              <a:latin typeface="Segoe UI Semilight (Body)"/>
            </a:endParaRPr>
          </a:p>
        </p:txBody>
      </p:sp>
      <p:sp>
        <p:nvSpPr>
          <p:cNvPr id="12" name="Rectangle 11"/>
          <p:cNvSpPr/>
          <p:nvPr/>
        </p:nvSpPr>
        <p:spPr>
          <a:xfrm rot="612755">
            <a:off x="337755" y="2968159"/>
            <a:ext cx="4165563" cy="1822864"/>
          </a:xfrm>
          <a:prstGeom prst="rect">
            <a:avLst/>
          </a:prstGeom>
        </p:spPr>
        <p:txBody>
          <a:bodyPr wrap="square">
            <a:spAutoFit/>
          </a:bodyPr>
          <a:lstStyle/>
          <a:p>
            <a:pPr lvl="0" algn="ctr"/>
            <a:r>
              <a:rPr lang="es-ES" sz="5507" b="1" dirty="0" err="1">
                <a:ln w="10541" cmpd="sng">
                  <a:solidFill>
                    <a:srgbClr val="7D7D7D">
                      <a:tint val="100000"/>
                      <a:shade val="100000"/>
                      <a:satMod val="110000"/>
                    </a:srgbClr>
                  </a:solidFill>
                  <a:prstDash val="solid"/>
                </a:ln>
                <a:solidFill>
                  <a:srgbClr val="C00000"/>
                </a:solidFill>
                <a:latin typeface="Segoe UI Semilight (Body)"/>
              </a:rPr>
              <a:t>Disaster</a:t>
            </a:r>
            <a:r>
              <a:rPr lang="es-ES" sz="5507"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MatRIX" panose="020B0600000000000000" pitchFamily="34" charset="0"/>
              </a:rPr>
              <a:t> </a:t>
            </a:r>
            <a:r>
              <a:rPr lang="es-ES" sz="5507" b="1" dirty="0" err="1">
                <a:ln w="10541" cmpd="sng">
                  <a:solidFill>
                    <a:srgbClr val="7D7D7D">
                      <a:tint val="100000"/>
                      <a:shade val="100000"/>
                      <a:satMod val="110000"/>
                    </a:srgbClr>
                  </a:solidFill>
                  <a:prstDash val="solid"/>
                </a:ln>
                <a:solidFill>
                  <a:srgbClr val="C00000"/>
                </a:solidFill>
                <a:latin typeface="Segoe UI Semilight (Body)"/>
              </a:rPr>
              <a:t>Recovery</a:t>
            </a:r>
            <a:endParaRPr lang="en-US" sz="5507" b="1" dirty="0">
              <a:ln w="10541" cmpd="sng">
                <a:solidFill>
                  <a:srgbClr val="7D7D7D">
                    <a:tint val="100000"/>
                    <a:shade val="100000"/>
                    <a:satMod val="110000"/>
                  </a:srgbClr>
                </a:solidFill>
                <a:prstDash val="solid"/>
              </a:ln>
              <a:solidFill>
                <a:srgbClr val="C00000"/>
              </a:solidFill>
              <a:latin typeface="Segoe UI Semilight (Body)"/>
            </a:endParaRPr>
          </a:p>
        </p:txBody>
      </p:sp>
      <p:sp>
        <p:nvSpPr>
          <p:cNvPr id="13" name="Rectangle 12"/>
          <p:cNvSpPr/>
          <p:nvPr/>
        </p:nvSpPr>
        <p:spPr>
          <a:xfrm>
            <a:off x="10500234" y="4272897"/>
            <a:ext cx="1977463"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C00000"/>
                </a:solidFill>
                <a:effectLst>
                  <a:outerShdw blurRad="76200" dist="50800" dir="5400000" algn="tl" rotWithShape="0">
                    <a:srgbClr val="000000">
                      <a:alpha val="65000"/>
                    </a:srgbClr>
                  </a:outerShdw>
                </a:effectLst>
                <a:latin typeface="Segoe UI Semilight (Body)"/>
              </a:rPr>
              <a:t>SaaS</a:t>
            </a:r>
            <a:endParaRPr lang="en-US" sz="5507" b="1" spc="51" dirty="0">
              <a:ln w="11430"/>
              <a:solidFill>
                <a:srgbClr val="C00000"/>
              </a:solidFill>
              <a:effectLst>
                <a:outerShdw blurRad="76200" dist="50800" dir="5400000" algn="tl" rotWithShape="0">
                  <a:srgbClr val="000000">
                    <a:alpha val="65000"/>
                  </a:srgbClr>
                </a:outerShdw>
              </a:effectLst>
              <a:latin typeface="Segoe UI Semilight (Body)"/>
            </a:endParaRPr>
          </a:p>
        </p:txBody>
      </p:sp>
      <p:sp>
        <p:nvSpPr>
          <p:cNvPr id="14" name="Rectangle 13"/>
          <p:cNvSpPr/>
          <p:nvPr/>
        </p:nvSpPr>
        <p:spPr>
          <a:xfrm>
            <a:off x="8130144" y="3943873"/>
            <a:ext cx="1696257"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err="1">
                <a:ln w="11430"/>
                <a:solidFill>
                  <a:srgbClr val="0070C0"/>
                </a:solidFill>
                <a:effectLst>
                  <a:outerShdw blurRad="76200" dist="50800" dir="5400000" algn="tl" rotWithShape="0">
                    <a:srgbClr val="000000">
                      <a:alpha val="65000"/>
                    </a:srgbClr>
                  </a:outerShdw>
                </a:effectLst>
                <a:latin typeface="Segoe UI Semilight (Body)"/>
              </a:rPr>
              <a:t>IaaS</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15" name="Rectangle 14"/>
          <p:cNvSpPr/>
          <p:nvPr/>
        </p:nvSpPr>
        <p:spPr>
          <a:xfrm>
            <a:off x="5718000" y="6025970"/>
            <a:ext cx="1730460"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C00000"/>
                </a:solidFill>
                <a:effectLst>
                  <a:outerShdw blurRad="76200" dist="50800" dir="5400000" algn="tl" rotWithShape="0">
                    <a:srgbClr val="000000">
                      <a:alpha val="65000"/>
                    </a:srgbClr>
                  </a:outerShdw>
                </a:effectLst>
                <a:latin typeface="Segoe UI Semilight (Body)"/>
              </a:rPr>
              <a:t>EPO</a:t>
            </a:r>
            <a:endParaRPr lang="en-US" sz="5507" b="1" spc="51" dirty="0">
              <a:ln w="11430"/>
              <a:solidFill>
                <a:srgbClr val="C00000"/>
              </a:solidFill>
              <a:effectLst>
                <a:outerShdw blurRad="76200" dist="50800" dir="5400000" algn="tl" rotWithShape="0">
                  <a:srgbClr val="000000">
                    <a:alpha val="65000"/>
                  </a:srgbClr>
                </a:outerShdw>
              </a:effectLst>
              <a:latin typeface="Segoe UI Semilight (Body)"/>
            </a:endParaRPr>
          </a:p>
        </p:txBody>
      </p:sp>
      <p:sp>
        <p:nvSpPr>
          <p:cNvPr id="16" name="Rectangle 15"/>
          <p:cNvSpPr/>
          <p:nvPr/>
        </p:nvSpPr>
        <p:spPr>
          <a:xfrm>
            <a:off x="7392044" y="1141264"/>
            <a:ext cx="4622035"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Rendimiento</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17" name="Rectangle 16"/>
          <p:cNvSpPr/>
          <p:nvPr/>
        </p:nvSpPr>
        <p:spPr>
          <a:xfrm>
            <a:off x="4241870" y="1524427"/>
            <a:ext cx="1687952"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C00000"/>
                </a:solidFill>
                <a:effectLst>
                  <a:outerShdw blurRad="76200" dist="50800" dir="5400000" algn="tl" rotWithShape="0">
                    <a:srgbClr val="000000">
                      <a:alpha val="65000"/>
                    </a:srgbClr>
                  </a:outerShdw>
                </a:effectLst>
                <a:latin typeface="Segoe UI Semilight (Body)"/>
              </a:rPr>
              <a:t>DTU</a:t>
            </a:r>
            <a:endParaRPr lang="en-US" sz="5507" b="1" spc="51" dirty="0">
              <a:ln w="11430"/>
              <a:solidFill>
                <a:srgbClr val="C00000"/>
              </a:solidFill>
              <a:effectLst>
                <a:outerShdw blurRad="76200" dist="50800" dir="5400000" algn="tl" rotWithShape="0">
                  <a:srgbClr val="000000">
                    <a:alpha val="65000"/>
                  </a:srgbClr>
                </a:outerShdw>
              </a:effectLst>
              <a:latin typeface="Segoe UI Semilight (Body)"/>
            </a:endParaRPr>
          </a:p>
        </p:txBody>
      </p:sp>
      <p:sp>
        <p:nvSpPr>
          <p:cNvPr id="18" name="Rectangle 17"/>
          <p:cNvSpPr/>
          <p:nvPr/>
        </p:nvSpPr>
        <p:spPr>
          <a:xfrm>
            <a:off x="6852" y="4533195"/>
            <a:ext cx="3316850"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Premium</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19" name="Rectangle 18"/>
          <p:cNvSpPr/>
          <p:nvPr/>
        </p:nvSpPr>
        <p:spPr>
          <a:xfrm>
            <a:off x="10035665" y="5149983"/>
            <a:ext cx="2556614"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err="1">
                <a:ln w="11430"/>
                <a:solidFill>
                  <a:srgbClr val="0070C0"/>
                </a:solidFill>
                <a:effectLst>
                  <a:outerShdw blurRad="76200" dist="50800" dir="5400000" algn="tl" rotWithShape="0">
                    <a:srgbClr val="000000">
                      <a:alpha val="65000"/>
                    </a:srgbClr>
                  </a:outerShdw>
                </a:effectLst>
                <a:latin typeface="Segoe UI Semilight (Body)"/>
              </a:rPr>
              <a:t>Elastic</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20" name="Rectangle 19"/>
          <p:cNvSpPr/>
          <p:nvPr/>
        </p:nvSpPr>
        <p:spPr>
          <a:xfrm>
            <a:off x="6526615" y="3180968"/>
            <a:ext cx="1854843"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C00000"/>
                </a:solidFill>
                <a:effectLst>
                  <a:outerShdw blurRad="76200" dist="50800" dir="5400000" algn="tl" rotWithShape="0">
                    <a:srgbClr val="000000">
                      <a:alpha val="65000"/>
                    </a:srgbClr>
                  </a:outerShdw>
                </a:effectLst>
                <a:latin typeface="Segoe UI Semilight (Body)"/>
              </a:rPr>
              <a:t>PITR</a:t>
            </a:r>
            <a:endParaRPr lang="en-US" sz="5507" b="1" spc="51" dirty="0">
              <a:ln w="11430"/>
              <a:solidFill>
                <a:srgbClr val="C00000"/>
              </a:solidFill>
              <a:effectLst>
                <a:outerShdw blurRad="76200" dist="50800" dir="5400000" algn="tl" rotWithShape="0">
                  <a:srgbClr val="000000">
                    <a:alpha val="65000"/>
                  </a:srgbClr>
                </a:outerShdw>
              </a:effectLst>
              <a:latin typeface="Segoe UI Semilight (Body)"/>
            </a:endParaRPr>
          </a:p>
        </p:txBody>
      </p:sp>
      <p:sp>
        <p:nvSpPr>
          <p:cNvPr id="21" name="Rectangle 20"/>
          <p:cNvSpPr/>
          <p:nvPr/>
        </p:nvSpPr>
        <p:spPr>
          <a:xfrm>
            <a:off x="3298732" y="6053340"/>
            <a:ext cx="1895716"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Jobs</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22" name="Rectangle 21"/>
          <p:cNvSpPr/>
          <p:nvPr/>
        </p:nvSpPr>
        <p:spPr>
          <a:xfrm rot="1882489">
            <a:off x="6648077" y="5454074"/>
            <a:ext cx="1928285"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ADW</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23" name="Rectangle 22"/>
          <p:cNvSpPr/>
          <p:nvPr/>
        </p:nvSpPr>
        <p:spPr>
          <a:xfrm>
            <a:off x="9043487" y="2223262"/>
            <a:ext cx="2217795"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0070C0"/>
                </a:solidFill>
                <a:effectLst>
                  <a:outerShdw blurRad="76200" dist="50800" dir="5400000" algn="tl" rotWithShape="0">
                    <a:srgbClr val="000000">
                      <a:alpha val="65000"/>
                    </a:srgbClr>
                  </a:outerShdw>
                </a:effectLst>
                <a:latin typeface="Segoe UI Semilight (Body)"/>
              </a:rPr>
              <a:t>OPEX</a:t>
            </a:r>
            <a:endParaRPr lang="en-US" sz="5507" b="1" spc="51" dirty="0">
              <a:ln w="11430"/>
              <a:solidFill>
                <a:srgbClr val="0070C0"/>
              </a:solidFill>
              <a:effectLst>
                <a:outerShdw blurRad="76200" dist="50800" dir="5400000" algn="tl" rotWithShape="0">
                  <a:srgbClr val="000000">
                    <a:alpha val="65000"/>
                  </a:srgbClr>
                </a:outerShdw>
              </a:effectLst>
              <a:latin typeface="Segoe UI Semilight (Body)"/>
            </a:endParaRPr>
          </a:p>
        </p:txBody>
      </p:sp>
      <p:sp>
        <p:nvSpPr>
          <p:cNvPr id="24" name="Rectangle 23"/>
          <p:cNvSpPr/>
          <p:nvPr/>
        </p:nvSpPr>
        <p:spPr>
          <a:xfrm>
            <a:off x="1746216" y="1234987"/>
            <a:ext cx="2703495" cy="958518"/>
          </a:xfrm>
          <a:prstGeom prst="rect">
            <a:avLst/>
          </a:prstGeom>
          <a:noFill/>
        </p:spPr>
        <p:txBody>
          <a:bodyPr wrap="none" lIns="93260" tIns="46630" rIns="93260" bIns="4663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507" b="1" spc="51" dirty="0">
                <a:ln w="11430"/>
                <a:solidFill>
                  <a:srgbClr val="C00000"/>
                </a:solidFill>
                <a:effectLst>
                  <a:outerShdw blurRad="76200" dist="50800" dir="5400000" algn="tl" rotWithShape="0">
                    <a:srgbClr val="000000">
                      <a:alpha val="65000"/>
                    </a:srgbClr>
                  </a:outerShdw>
                </a:effectLst>
                <a:latin typeface="Segoe UI Semilight (Body)"/>
              </a:rPr>
              <a:t>CAPEX</a:t>
            </a:r>
            <a:endParaRPr lang="en-US" sz="5507" b="1" spc="51" dirty="0">
              <a:ln w="11430"/>
              <a:solidFill>
                <a:srgbClr val="C00000"/>
              </a:solidFill>
              <a:effectLst>
                <a:outerShdw blurRad="76200" dist="50800" dir="5400000" algn="tl" rotWithShape="0">
                  <a:srgbClr val="000000">
                    <a:alpha val="65000"/>
                  </a:srgbClr>
                </a:outerShdw>
              </a:effectLst>
              <a:latin typeface="Segoe UI Semilight (Body)"/>
            </a:endParaRPr>
          </a:p>
        </p:txBody>
      </p:sp>
    </p:spTree>
    <p:extLst>
      <p:ext uri="{BB962C8B-B14F-4D97-AF65-F5344CB8AC3E}">
        <p14:creationId xmlns:p14="http://schemas.microsoft.com/office/powerpoint/2010/main" val="4067789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par>
                          <p:cTn id="44" fill="hold">
                            <p:stCondLst>
                              <p:cond delay="5000"/>
                            </p:stCondLst>
                            <p:childTnLst>
                              <p:par>
                                <p:cTn id="45" presetID="14" presetClass="entr" presetSubtype="1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500"/>
                                        <p:tgtEl>
                                          <p:spTgt spid="14"/>
                                        </p:tgtEl>
                                      </p:cBhvr>
                                    </p:animEffect>
                                  </p:childTnLst>
                                </p:cTn>
                              </p:par>
                            </p:childTnLst>
                          </p:cTn>
                        </p:par>
                        <p:par>
                          <p:cTn id="48" fill="hold">
                            <p:stCondLst>
                              <p:cond delay="5500"/>
                            </p:stCondLst>
                            <p:childTnLst>
                              <p:par>
                                <p:cTn id="49" presetID="14" presetClass="entr" presetSubtype="1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childTnLst>
                          </p:cTn>
                        </p:par>
                        <p:par>
                          <p:cTn id="52" fill="hold">
                            <p:stCondLst>
                              <p:cond delay="6000"/>
                            </p:stCondLst>
                            <p:childTnLst>
                              <p:par>
                                <p:cTn id="53" presetID="14" presetClass="entr" presetSubtype="1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randombar(horizontal)">
                                      <p:cBhvr>
                                        <p:cTn id="55" dur="500"/>
                                        <p:tgtEl>
                                          <p:spTgt spid="16"/>
                                        </p:tgtEl>
                                      </p:cBhvr>
                                    </p:animEffect>
                                  </p:childTnLst>
                                </p:cTn>
                              </p:par>
                            </p:childTnLst>
                          </p:cTn>
                        </p:par>
                        <p:par>
                          <p:cTn id="56" fill="hold">
                            <p:stCondLst>
                              <p:cond delay="6500"/>
                            </p:stCondLst>
                            <p:childTnLst>
                              <p:par>
                                <p:cTn id="57" presetID="14" presetClass="entr" presetSubtype="1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randombar(horizontal)">
                                      <p:cBhvr>
                                        <p:cTn id="59" dur="500"/>
                                        <p:tgtEl>
                                          <p:spTgt spid="17"/>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randombar(horizontal)">
                                      <p:cBhvr>
                                        <p:cTn id="67" dur="500"/>
                                        <p:tgtEl>
                                          <p:spTgt spid="19"/>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randombar(horizontal)">
                                      <p:cBhvr>
                                        <p:cTn id="71" dur="500"/>
                                        <p:tgtEl>
                                          <p:spTgt spid="20"/>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randombar(horizontal)">
                                      <p:cBhvr>
                                        <p:cTn id="75" dur="500"/>
                                        <p:tgtEl>
                                          <p:spTgt spid="21"/>
                                        </p:tgtEl>
                                      </p:cBhvr>
                                    </p:animEffect>
                                  </p:childTnLst>
                                </p:cTn>
                              </p:par>
                            </p:childTnLst>
                          </p:cTn>
                        </p:par>
                        <p:par>
                          <p:cTn id="76" fill="hold">
                            <p:stCondLst>
                              <p:cond delay="9000"/>
                            </p:stCondLst>
                            <p:childTnLst>
                              <p:par>
                                <p:cTn id="77" presetID="14" presetClass="entr" presetSubtype="1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randombar(horizontal)">
                                      <p:cBhvr>
                                        <p:cTn id="79" dur="500"/>
                                        <p:tgtEl>
                                          <p:spTgt spid="22"/>
                                        </p:tgtEl>
                                      </p:cBhvr>
                                    </p:animEffect>
                                  </p:childTnLst>
                                </p:cTn>
                              </p:par>
                            </p:childTnLst>
                          </p:cTn>
                        </p:par>
                        <p:par>
                          <p:cTn id="80" fill="hold">
                            <p:stCondLst>
                              <p:cond delay="9500"/>
                            </p:stCondLst>
                            <p:childTnLst>
                              <p:par>
                                <p:cTn id="81" presetID="14" presetClass="entr" presetSubtype="10"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randombar(horizontal)">
                                      <p:cBhvr>
                                        <p:cTn id="83" dur="500"/>
                                        <p:tgtEl>
                                          <p:spTgt spid="23"/>
                                        </p:tgtEl>
                                      </p:cBhvr>
                                    </p:animEffect>
                                  </p:childTnLst>
                                </p:cTn>
                              </p:par>
                            </p:childTnLst>
                          </p:cTn>
                        </p:par>
                        <p:par>
                          <p:cTn id="84" fill="hold">
                            <p:stCondLst>
                              <p:cond delay="10000"/>
                            </p:stCondLst>
                            <p:childTnLst>
                              <p:par>
                                <p:cTn id="85" presetID="14" presetClass="entr" presetSubtype="1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randombar(horizontal)">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11" name="Straight Connector 10"/>
          <p:cNvCxnSpPr/>
          <p:nvPr/>
        </p:nvCxnSpPr>
        <p:spPr>
          <a:xfrm>
            <a:off x="2470584" y="920751"/>
            <a:ext cx="4188" cy="51216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470585" y="1223000"/>
            <a:ext cx="5046232" cy="469103"/>
            <a:chOff x="821317" y="455414"/>
            <a:chExt cx="6378899" cy="613348"/>
          </a:xfrm>
        </p:grpSpPr>
        <p:cxnSp>
          <p:nvCxnSpPr>
            <p:cNvPr id="12" name="Straight Connector 11"/>
            <p:cNvCxnSpPr>
              <a:cxnSpLocks/>
            </p:cNvCxnSpPr>
            <p:nvPr/>
          </p:nvCxnSpPr>
          <p:spPr>
            <a:xfrm flipV="1">
              <a:off x="821317" y="640080"/>
              <a:ext cx="433443" cy="3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04037" y="455414"/>
              <a:ext cx="758886" cy="405723"/>
            </a:xfrm>
            <a:prstGeom prst="rect">
              <a:avLst/>
            </a:prstGeom>
            <a:noFill/>
          </p:spPr>
          <p:txBody>
            <a:bodyPr wrap="none" rtlCol="0">
              <a:spAutoFit/>
            </a:bodyPr>
            <a:lstStyle/>
            <a:p>
              <a:pPr defTabSz="699402"/>
              <a:r>
                <a:rPr lang="en-US" sz="1377" kern="0" dirty="0">
                  <a:solidFill>
                    <a:schemeClr val="bg1"/>
                  </a:solidFill>
                </a:rPr>
                <a:t>5 min</a:t>
              </a:r>
            </a:p>
          </p:txBody>
        </p:sp>
        <p:sp>
          <p:nvSpPr>
            <p:cNvPr id="26" name="TextBox 25"/>
            <p:cNvSpPr txBox="1"/>
            <p:nvPr/>
          </p:nvSpPr>
          <p:spPr>
            <a:xfrm>
              <a:off x="3290746" y="455414"/>
              <a:ext cx="3909470" cy="613348"/>
            </a:xfrm>
            <a:prstGeom prst="rect">
              <a:avLst/>
            </a:prstGeom>
            <a:noFill/>
          </p:spPr>
          <p:txBody>
            <a:bodyPr wrap="square" rtlCol="0">
              <a:spAutoFit/>
            </a:bodyPr>
            <a:lstStyle/>
            <a:p>
              <a:pPr defTabSz="699402"/>
              <a:r>
                <a:rPr lang="en-US" sz="1224" kern="0" dirty="0" err="1">
                  <a:solidFill>
                    <a:schemeClr val="bg1"/>
                  </a:solidFill>
                </a:rPr>
                <a:t>Diferencias</a:t>
              </a:r>
              <a:r>
                <a:rPr lang="en-US" sz="1224" kern="0" dirty="0">
                  <a:solidFill>
                    <a:schemeClr val="bg1"/>
                  </a:solidFill>
                </a:rPr>
                <a:t> entre SQL Server </a:t>
              </a:r>
              <a:r>
                <a:rPr lang="en-US" sz="1224" kern="0" dirty="0" err="1">
                  <a:solidFill>
                    <a:schemeClr val="bg1"/>
                  </a:solidFill>
                </a:rPr>
                <a:t>en</a:t>
              </a:r>
              <a:r>
                <a:rPr lang="en-US" sz="1224" kern="0" dirty="0">
                  <a:solidFill>
                    <a:schemeClr val="bg1"/>
                  </a:solidFill>
                </a:rPr>
                <a:t> Azure y Azure SQL Database a </a:t>
              </a:r>
              <a:r>
                <a:rPr lang="en-US" sz="1224" kern="0" dirty="0" err="1">
                  <a:solidFill>
                    <a:schemeClr val="bg1"/>
                  </a:solidFill>
                </a:rPr>
                <a:t>nivel</a:t>
              </a:r>
              <a:r>
                <a:rPr lang="en-US" sz="1224" kern="0" dirty="0">
                  <a:solidFill>
                    <a:schemeClr val="bg1"/>
                  </a:solidFill>
                </a:rPr>
                <a:t> de </a:t>
              </a:r>
              <a:r>
                <a:rPr lang="en-US" sz="1224" kern="0" dirty="0" err="1">
                  <a:solidFill>
                    <a:schemeClr val="bg1"/>
                  </a:solidFill>
                </a:rPr>
                <a:t>infraestructura</a:t>
              </a:r>
              <a:r>
                <a:rPr lang="en-US" sz="1224" kern="0" dirty="0">
                  <a:solidFill>
                    <a:schemeClr val="bg1"/>
                  </a:solidFill>
                </a:rPr>
                <a:t>.</a:t>
              </a:r>
            </a:p>
          </p:txBody>
        </p:sp>
      </p:grpSp>
      <p:grpSp>
        <p:nvGrpSpPr>
          <p:cNvPr id="33" name="Group 32"/>
          <p:cNvGrpSpPr/>
          <p:nvPr/>
        </p:nvGrpSpPr>
        <p:grpSpPr>
          <a:xfrm>
            <a:off x="2470584" y="1728675"/>
            <a:ext cx="5227071" cy="478442"/>
            <a:chOff x="821317" y="1252974"/>
            <a:chExt cx="6249198" cy="625558"/>
          </a:xfrm>
        </p:grpSpPr>
        <p:cxnSp>
          <p:nvCxnSpPr>
            <p:cNvPr id="17" name="Straight Connector 16"/>
            <p:cNvCxnSpPr>
              <a:cxnSpLocks/>
            </p:cNvCxnSpPr>
            <p:nvPr/>
          </p:nvCxnSpPr>
          <p:spPr>
            <a:xfrm flipV="1">
              <a:off x="821317" y="1437640"/>
              <a:ext cx="433443" cy="3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06764" y="1252974"/>
              <a:ext cx="827193" cy="405723"/>
            </a:xfrm>
            <a:prstGeom prst="rect">
              <a:avLst/>
            </a:prstGeom>
            <a:noFill/>
          </p:spPr>
          <p:txBody>
            <a:bodyPr wrap="none" rtlCol="0">
              <a:spAutoFit/>
            </a:bodyPr>
            <a:lstStyle/>
            <a:p>
              <a:pPr defTabSz="699402"/>
              <a:r>
                <a:rPr lang="en-US" sz="1377" kern="0" dirty="0">
                  <a:solidFill>
                    <a:schemeClr val="bg1"/>
                  </a:solidFill>
                </a:rPr>
                <a:t>10 min</a:t>
              </a:r>
            </a:p>
          </p:txBody>
        </p:sp>
        <p:sp>
          <p:nvSpPr>
            <p:cNvPr id="27" name="TextBox 26"/>
            <p:cNvSpPr txBox="1"/>
            <p:nvPr/>
          </p:nvSpPr>
          <p:spPr>
            <a:xfrm>
              <a:off x="3161046" y="1252974"/>
              <a:ext cx="3909469" cy="625558"/>
            </a:xfrm>
            <a:prstGeom prst="rect">
              <a:avLst/>
            </a:prstGeom>
            <a:noFill/>
          </p:spPr>
          <p:txBody>
            <a:bodyPr wrap="square" rtlCol="0">
              <a:spAutoFit/>
            </a:bodyPr>
            <a:lstStyle/>
            <a:p>
              <a:pPr defTabSz="699402"/>
              <a:r>
                <a:rPr lang="en-US" sz="1224" kern="0" dirty="0" err="1">
                  <a:solidFill>
                    <a:schemeClr val="bg1"/>
                  </a:solidFill>
                </a:rPr>
                <a:t>Principales</a:t>
              </a:r>
              <a:r>
                <a:rPr lang="en-US" sz="1224" kern="0" dirty="0">
                  <a:solidFill>
                    <a:schemeClr val="bg1"/>
                  </a:solidFill>
                </a:rPr>
                <a:t> </a:t>
              </a:r>
              <a:r>
                <a:rPr lang="en-US" sz="1224" kern="0" dirty="0" err="1">
                  <a:solidFill>
                    <a:schemeClr val="bg1"/>
                  </a:solidFill>
                </a:rPr>
                <a:t>puntos</a:t>
              </a:r>
              <a:r>
                <a:rPr lang="en-US" sz="1224" kern="0" dirty="0">
                  <a:solidFill>
                    <a:schemeClr val="bg1"/>
                  </a:solidFill>
                </a:rPr>
                <a:t> de Azure </a:t>
              </a:r>
              <a:r>
                <a:rPr lang="en-US" sz="1224" kern="0" dirty="0" err="1">
                  <a:solidFill>
                    <a:schemeClr val="bg1"/>
                  </a:solidFill>
                </a:rPr>
                <a:t>como</a:t>
              </a:r>
              <a:r>
                <a:rPr lang="en-US" sz="1224" kern="0" dirty="0">
                  <a:solidFill>
                    <a:schemeClr val="bg1"/>
                  </a:solidFill>
                </a:rPr>
                <a:t> </a:t>
              </a:r>
              <a:r>
                <a:rPr lang="en-US" sz="1224" kern="0" dirty="0" err="1">
                  <a:solidFill>
                    <a:schemeClr val="bg1"/>
                  </a:solidFill>
                </a:rPr>
                <a:t>plataforma</a:t>
              </a:r>
              <a:r>
                <a:rPr lang="en-US" sz="1224" kern="0" dirty="0">
                  <a:solidFill>
                    <a:schemeClr val="bg1"/>
                  </a:solidFill>
                </a:rPr>
                <a:t> de </a:t>
              </a:r>
              <a:r>
                <a:rPr lang="en-US" sz="1224" kern="0" dirty="0" err="1">
                  <a:solidFill>
                    <a:schemeClr val="bg1"/>
                  </a:solidFill>
                </a:rPr>
                <a:t>datos</a:t>
              </a:r>
              <a:r>
                <a:rPr lang="en-US" sz="1224" kern="0" dirty="0">
                  <a:solidFill>
                    <a:schemeClr val="bg1"/>
                  </a:solidFill>
                </a:rPr>
                <a:t> con SQL Server.</a:t>
              </a:r>
            </a:p>
          </p:txBody>
        </p:sp>
      </p:grpSp>
      <p:grpSp>
        <p:nvGrpSpPr>
          <p:cNvPr id="32" name="Group 31"/>
          <p:cNvGrpSpPr/>
          <p:nvPr/>
        </p:nvGrpSpPr>
        <p:grpSpPr>
          <a:xfrm>
            <a:off x="2470582" y="2723669"/>
            <a:ext cx="4878725" cy="478442"/>
            <a:chOff x="821316" y="3182844"/>
            <a:chExt cx="6378902" cy="625562"/>
          </a:xfrm>
        </p:grpSpPr>
        <p:cxnSp>
          <p:nvCxnSpPr>
            <p:cNvPr id="18" name="Straight Connector 17"/>
            <p:cNvCxnSpPr>
              <a:cxnSpLocks/>
            </p:cNvCxnSpPr>
            <p:nvPr/>
          </p:nvCxnSpPr>
          <p:spPr>
            <a:xfrm flipV="1">
              <a:off x="821316" y="3405014"/>
              <a:ext cx="433443" cy="3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04035" y="3220348"/>
              <a:ext cx="904650" cy="405726"/>
            </a:xfrm>
            <a:prstGeom prst="rect">
              <a:avLst/>
            </a:prstGeom>
            <a:noFill/>
          </p:spPr>
          <p:txBody>
            <a:bodyPr wrap="none" rtlCol="0">
              <a:spAutoFit/>
            </a:bodyPr>
            <a:lstStyle/>
            <a:p>
              <a:pPr defTabSz="699402"/>
              <a:r>
                <a:rPr lang="en-US" sz="1377" kern="0" dirty="0">
                  <a:solidFill>
                    <a:schemeClr val="bg1"/>
                  </a:solidFill>
                </a:rPr>
                <a:t>15 min</a:t>
              </a:r>
            </a:p>
          </p:txBody>
        </p:sp>
        <p:sp>
          <p:nvSpPr>
            <p:cNvPr id="28" name="TextBox 27"/>
            <p:cNvSpPr txBox="1"/>
            <p:nvPr/>
          </p:nvSpPr>
          <p:spPr>
            <a:xfrm>
              <a:off x="3509743" y="3182844"/>
              <a:ext cx="3690475" cy="625562"/>
            </a:xfrm>
            <a:prstGeom prst="rect">
              <a:avLst/>
            </a:prstGeom>
            <a:noFill/>
          </p:spPr>
          <p:txBody>
            <a:bodyPr wrap="square" rtlCol="0">
              <a:spAutoFit/>
            </a:bodyPr>
            <a:lstStyle/>
            <a:p>
              <a:pPr defTabSz="699402"/>
              <a:r>
                <a:rPr lang="en-US" sz="1224" kern="0" dirty="0" err="1">
                  <a:solidFill>
                    <a:schemeClr val="bg1"/>
                  </a:solidFill>
                </a:rPr>
                <a:t>Diferencias</a:t>
              </a:r>
              <a:r>
                <a:rPr lang="en-US" sz="1224" kern="0" dirty="0">
                  <a:solidFill>
                    <a:schemeClr val="bg1"/>
                  </a:solidFill>
                </a:rPr>
                <a:t> entre SQL Server </a:t>
              </a:r>
              <a:r>
                <a:rPr lang="en-US" sz="1224" kern="0" dirty="0" err="1">
                  <a:solidFill>
                    <a:schemeClr val="bg1"/>
                  </a:solidFill>
                </a:rPr>
                <a:t>en</a:t>
              </a:r>
              <a:r>
                <a:rPr lang="en-US" sz="1224" kern="0" dirty="0">
                  <a:solidFill>
                    <a:schemeClr val="bg1"/>
                  </a:solidFill>
                </a:rPr>
                <a:t> Azure y SQL Database a </a:t>
              </a:r>
              <a:r>
                <a:rPr lang="en-US" sz="1224" kern="0" dirty="0" err="1">
                  <a:solidFill>
                    <a:schemeClr val="bg1"/>
                  </a:solidFill>
                </a:rPr>
                <a:t>nivel</a:t>
              </a:r>
              <a:r>
                <a:rPr lang="en-US" sz="1224" kern="0" dirty="0">
                  <a:solidFill>
                    <a:schemeClr val="bg1"/>
                  </a:solidFill>
                </a:rPr>
                <a:t> de </a:t>
              </a:r>
              <a:r>
                <a:rPr lang="en-US" sz="1224" kern="0" dirty="0" err="1">
                  <a:solidFill>
                    <a:schemeClr val="bg1"/>
                  </a:solidFill>
                </a:rPr>
                <a:t>producto</a:t>
              </a:r>
              <a:r>
                <a:rPr lang="en-US" sz="1224" kern="0" dirty="0">
                  <a:solidFill>
                    <a:schemeClr val="bg1"/>
                  </a:solidFill>
                </a:rPr>
                <a:t>.</a:t>
              </a:r>
            </a:p>
          </p:txBody>
        </p:sp>
      </p:grpSp>
      <p:grpSp>
        <p:nvGrpSpPr>
          <p:cNvPr id="35" name="Group 34"/>
          <p:cNvGrpSpPr/>
          <p:nvPr/>
        </p:nvGrpSpPr>
        <p:grpSpPr>
          <a:xfrm>
            <a:off x="2470581" y="4823344"/>
            <a:ext cx="6899941" cy="478442"/>
            <a:chOff x="821314" y="5632769"/>
            <a:chExt cx="7447499" cy="625558"/>
          </a:xfrm>
        </p:grpSpPr>
        <p:cxnSp>
          <p:nvCxnSpPr>
            <p:cNvPr id="20" name="Straight Connector 19"/>
            <p:cNvCxnSpPr>
              <a:cxnSpLocks/>
            </p:cNvCxnSpPr>
            <p:nvPr/>
          </p:nvCxnSpPr>
          <p:spPr>
            <a:xfrm>
              <a:off x="821314" y="5820888"/>
              <a:ext cx="3913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24331" y="5632769"/>
              <a:ext cx="891697" cy="405723"/>
            </a:xfrm>
            <a:prstGeom prst="rect">
              <a:avLst/>
            </a:prstGeom>
            <a:noFill/>
          </p:spPr>
          <p:txBody>
            <a:bodyPr wrap="square" rtlCol="0">
              <a:spAutoFit/>
            </a:bodyPr>
            <a:lstStyle/>
            <a:p>
              <a:pPr defTabSz="699402"/>
              <a:r>
                <a:rPr lang="en-US" sz="1377" kern="0" dirty="0">
                  <a:solidFill>
                    <a:schemeClr val="bg1"/>
                  </a:solidFill>
                </a:rPr>
                <a:t>30 min</a:t>
              </a:r>
            </a:p>
          </p:txBody>
        </p:sp>
        <p:sp>
          <p:nvSpPr>
            <p:cNvPr id="29" name="TextBox 28"/>
            <p:cNvSpPr txBox="1"/>
            <p:nvPr/>
          </p:nvSpPr>
          <p:spPr>
            <a:xfrm>
              <a:off x="2933662" y="5632769"/>
              <a:ext cx="5335151" cy="625558"/>
            </a:xfrm>
            <a:prstGeom prst="rect">
              <a:avLst/>
            </a:prstGeom>
            <a:noFill/>
          </p:spPr>
          <p:txBody>
            <a:bodyPr wrap="square" rtlCol="0">
              <a:spAutoFit/>
            </a:bodyPr>
            <a:lstStyle/>
            <a:p>
              <a:pPr defTabSz="699402"/>
              <a:r>
                <a:rPr lang="en-US" sz="1224" kern="0" dirty="0" err="1">
                  <a:solidFill>
                    <a:schemeClr val="bg1"/>
                  </a:solidFill>
                </a:rPr>
                <a:t>Quiero</a:t>
              </a:r>
              <a:r>
                <a:rPr lang="en-US" sz="1224" kern="0" dirty="0">
                  <a:solidFill>
                    <a:schemeClr val="bg1"/>
                  </a:solidFill>
                </a:rPr>
                <a:t> </a:t>
              </a:r>
              <a:r>
                <a:rPr lang="en-US" sz="1224" kern="0" dirty="0" err="1">
                  <a:solidFill>
                    <a:schemeClr val="bg1"/>
                  </a:solidFill>
                </a:rPr>
                <a:t>migrar</a:t>
              </a:r>
              <a:r>
                <a:rPr lang="en-US" sz="1224" kern="0" dirty="0">
                  <a:solidFill>
                    <a:schemeClr val="bg1"/>
                  </a:solidFill>
                </a:rPr>
                <a:t> o </a:t>
              </a:r>
              <a:r>
                <a:rPr lang="en-US" sz="1224" kern="0" dirty="0" err="1">
                  <a:solidFill>
                    <a:schemeClr val="bg1"/>
                  </a:solidFill>
                </a:rPr>
                <a:t>crear</a:t>
              </a:r>
              <a:r>
                <a:rPr lang="en-US" sz="1224" kern="0" dirty="0">
                  <a:solidFill>
                    <a:schemeClr val="bg1"/>
                  </a:solidFill>
                </a:rPr>
                <a:t> </a:t>
              </a:r>
              <a:r>
                <a:rPr lang="en-US" sz="1224" kern="0" dirty="0" err="1">
                  <a:solidFill>
                    <a:schemeClr val="bg1"/>
                  </a:solidFill>
                </a:rPr>
                <a:t>una</a:t>
              </a:r>
              <a:r>
                <a:rPr lang="en-US" sz="1224" kern="0" dirty="0">
                  <a:solidFill>
                    <a:schemeClr val="bg1"/>
                  </a:solidFill>
                </a:rPr>
                <a:t> base de </a:t>
              </a:r>
              <a:r>
                <a:rPr lang="en-US" sz="1224" kern="0" dirty="0" err="1">
                  <a:solidFill>
                    <a:schemeClr val="bg1"/>
                  </a:solidFill>
                </a:rPr>
                <a:t>datos</a:t>
              </a:r>
              <a:r>
                <a:rPr lang="en-US" sz="1224" kern="0" dirty="0">
                  <a:solidFill>
                    <a:schemeClr val="bg1"/>
                  </a:solidFill>
                </a:rPr>
                <a:t> </a:t>
              </a:r>
              <a:r>
                <a:rPr lang="en-US" sz="1224" kern="0" dirty="0" err="1">
                  <a:solidFill>
                    <a:schemeClr val="bg1"/>
                  </a:solidFill>
                </a:rPr>
                <a:t>en</a:t>
              </a:r>
              <a:r>
                <a:rPr lang="en-US" sz="1224" kern="0" dirty="0">
                  <a:solidFill>
                    <a:schemeClr val="bg1"/>
                  </a:solidFill>
                </a:rPr>
                <a:t> Azure. Checklist  para la </a:t>
              </a:r>
              <a:r>
                <a:rPr lang="en-US" sz="1224" kern="0" dirty="0" err="1">
                  <a:solidFill>
                    <a:schemeClr val="bg1"/>
                  </a:solidFill>
                </a:rPr>
                <a:t>migración</a:t>
              </a:r>
              <a:r>
                <a:rPr lang="en-US" sz="1224" kern="0" dirty="0">
                  <a:solidFill>
                    <a:schemeClr val="bg1"/>
                  </a:solidFill>
                </a:rPr>
                <a:t> o </a:t>
              </a:r>
              <a:r>
                <a:rPr lang="en-US" sz="1224" kern="0" dirty="0" err="1">
                  <a:solidFill>
                    <a:schemeClr val="bg1"/>
                  </a:solidFill>
                </a:rPr>
                <a:t>creación</a:t>
              </a:r>
              <a:r>
                <a:rPr lang="en-US" sz="1224" kern="0" dirty="0">
                  <a:solidFill>
                    <a:schemeClr val="bg1"/>
                  </a:solidFill>
                </a:rPr>
                <a:t> de un </a:t>
              </a:r>
              <a:r>
                <a:rPr lang="en-US" sz="1224" kern="0" dirty="0" err="1">
                  <a:solidFill>
                    <a:schemeClr val="bg1"/>
                  </a:solidFill>
                </a:rPr>
                <a:t>nuevo</a:t>
              </a:r>
              <a:r>
                <a:rPr lang="en-US" sz="1224" kern="0" dirty="0">
                  <a:solidFill>
                    <a:schemeClr val="bg1"/>
                  </a:solidFill>
                </a:rPr>
                <a:t> </a:t>
              </a:r>
              <a:r>
                <a:rPr lang="en-US" sz="1224" kern="0" dirty="0" err="1">
                  <a:solidFill>
                    <a:schemeClr val="bg1"/>
                  </a:solidFill>
                </a:rPr>
                <a:t>entorno</a:t>
              </a:r>
              <a:r>
                <a:rPr lang="en-US" sz="1224" kern="0" dirty="0">
                  <a:solidFill>
                    <a:schemeClr val="bg1"/>
                  </a:solidFill>
                </a:rPr>
                <a:t>.</a:t>
              </a:r>
            </a:p>
          </p:txBody>
        </p:sp>
      </p:grpSp>
      <p:grpSp>
        <p:nvGrpSpPr>
          <p:cNvPr id="31" name="Group 30"/>
          <p:cNvGrpSpPr/>
          <p:nvPr/>
        </p:nvGrpSpPr>
        <p:grpSpPr>
          <a:xfrm>
            <a:off x="2470583" y="3447949"/>
            <a:ext cx="6054294" cy="310307"/>
            <a:chOff x="821315" y="4597758"/>
            <a:chExt cx="7642087" cy="405722"/>
          </a:xfrm>
        </p:grpSpPr>
        <p:cxnSp>
          <p:nvCxnSpPr>
            <p:cNvPr id="19" name="Straight Connector 18"/>
            <p:cNvCxnSpPr>
              <a:cxnSpLocks/>
            </p:cNvCxnSpPr>
            <p:nvPr/>
          </p:nvCxnSpPr>
          <p:spPr>
            <a:xfrm flipV="1">
              <a:off x="821315" y="4782424"/>
              <a:ext cx="433443" cy="3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304034" y="4597758"/>
              <a:ext cx="873352" cy="405722"/>
            </a:xfrm>
            <a:prstGeom prst="rect">
              <a:avLst/>
            </a:prstGeom>
            <a:noFill/>
          </p:spPr>
          <p:txBody>
            <a:bodyPr wrap="none" rtlCol="0">
              <a:spAutoFit/>
            </a:bodyPr>
            <a:lstStyle/>
            <a:p>
              <a:pPr defTabSz="699402"/>
              <a:r>
                <a:rPr lang="en-US" sz="1377" kern="0" dirty="0">
                  <a:solidFill>
                    <a:schemeClr val="bg1"/>
                  </a:solidFill>
                </a:rPr>
                <a:t>20 min</a:t>
              </a:r>
            </a:p>
          </p:txBody>
        </p:sp>
        <p:sp>
          <p:nvSpPr>
            <p:cNvPr id="30" name="TextBox 29"/>
            <p:cNvSpPr txBox="1"/>
            <p:nvPr/>
          </p:nvSpPr>
          <p:spPr>
            <a:xfrm>
              <a:off x="3290744" y="4597758"/>
              <a:ext cx="5172658" cy="367035"/>
            </a:xfrm>
            <a:prstGeom prst="rect">
              <a:avLst/>
            </a:prstGeom>
            <a:noFill/>
          </p:spPr>
          <p:txBody>
            <a:bodyPr wrap="square" rtlCol="0">
              <a:spAutoFit/>
            </a:bodyPr>
            <a:lstStyle/>
            <a:p>
              <a:pPr defTabSz="699402"/>
              <a:r>
                <a:rPr lang="en-US" sz="1224" kern="0" dirty="0">
                  <a:solidFill>
                    <a:schemeClr val="bg1"/>
                  </a:solidFill>
                </a:rPr>
                <a:t>SQL Server </a:t>
              </a:r>
              <a:r>
                <a:rPr lang="en-US" sz="1224" kern="0" dirty="0" err="1">
                  <a:solidFill>
                    <a:schemeClr val="bg1"/>
                  </a:solidFill>
                </a:rPr>
                <a:t>siempre</a:t>
              </a:r>
              <a:r>
                <a:rPr lang="en-US" sz="1224" kern="0" dirty="0">
                  <a:solidFill>
                    <a:schemeClr val="bg1"/>
                  </a:solidFill>
                </a:rPr>
                <a:t> </a:t>
              </a:r>
              <a:r>
                <a:rPr lang="en-US" sz="1224" kern="0" dirty="0" err="1">
                  <a:solidFill>
                    <a:schemeClr val="bg1"/>
                  </a:solidFill>
                </a:rPr>
                <a:t>disponible</a:t>
              </a:r>
              <a:r>
                <a:rPr lang="en-US" sz="1224" kern="0" dirty="0">
                  <a:solidFill>
                    <a:schemeClr val="bg1"/>
                  </a:solidFill>
                </a:rPr>
                <a:t> </a:t>
              </a:r>
              <a:r>
                <a:rPr lang="en-US" sz="1224" kern="0" dirty="0" err="1">
                  <a:solidFill>
                    <a:schemeClr val="bg1"/>
                  </a:solidFill>
                </a:rPr>
                <a:t>en</a:t>
              </a:r>
              <a:r>
                <a:rPr lang="en-US" sz="1224" kern="0" dirty="0">
                  <a:solidFill>
                    <a:schemeClr val="bg1"/>
                  </a:solidFill>
                </a:rPr>
                <a:t> Azure (Alta </a:t>
              </a:r>
              <a:r>
                <a:rPr lang="en-US" sz="1224" kern="0" dirty="0" err="1">
                  <a:solidFill>
                    <a:schemeClr val="bg1"/>
                  </a:solidFill>
                </a:rPr>
                <a:t>Disponibilidad</a:t>
              </a:r>
              <a:r>
                <a:rPr lang="en-US" sz="1224" kern="0" dirty="0">
                  <a:solidFill>
                    <a:schemeClr val="bg1"/>
                  </a:solidFill>
                </a:rPr>
                <a:t>).</a:t>
              </a:r>
            </a:p>
          </p:txBody>
        </p:sp>
      </p:grpSp>
      <p:grpSp>
        <p:nvGrpSpPr>
          <p:cNvPr id="36" name="Group 35"/>
          <p:cNvGrpSpPr/>
          <p:nvPr/>
        </p:nvGrpSpPr>
        <p:grpSpPr>
          <a:xfrm>
            <a:off x="2474772" y="5441326"/>
            <a:ext cx="4942900" cy="342212"/>
            <a:chOff x="821314" y="5591055"/>
            <a:chExt cx="6462810" cy="447438"/>
          </a:xfrm>
        </p:grpSpPr>
        <p:cxnSp>
          <p:nvCxnSpPr>
            <p:cNvPr id="37" name="Straight Connector 36"/>
            <p:cNvCxnSpPr>
              <a:cxnSpLocks/>
            </p:cNvCxnSpPr>
            <p:nvPr/>
          </p:nvCxnSpPr>
          <p:spPr>
            <a:xfrm flipV="1">
              <a:off x="821314" y="5817435"/>
              <a:ext cx="433443" cy="34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04033" y="5632770"/>
              <a:ext cx="904650" cy="405723"/>
            </a:xfrm>
            <a:prstGeom prst="rect">
              <a:avLst/>
            </a:prstGeom>
            <a:noFill/>
          </p:spPr>
          <p:txBody>
            <a:bodyPr wrap="none" rtlCol="0">
              <a:spAutoFit/>
            </a:bodyPr>
            <a:lstStyle/>
            <a:p>
              <a:pPr defTabSz="699402"/>
              <a:r>
                <a:rPr lang="en-US" sz="1377" kern="0" dirty="0">
                  <a:solidFill>
                    <a:schemeClr val="bg1"/>
                  </a:solidFill>
                </a:rPr>
                <a:t>50 min</a:t>
              </a:r>
            </a:p>
          </p:txBody>
        </p:sp>
        <p:sp>
          <p:nvSpPr>
            <p:cNvPr id="39" name="TextBox 38"/>
            <p:cNvSpPr txBox="1"/>
            <p:nvPr/>
          </p:nvSpPr>
          <p:spPr>
            <a:xfrm>
              <a:off x="3374653" y="5591055"/>
              <a:ext cx="3909471" cy="374343"/>
            </a:xfrm>
            <a:prstGeom prst="rect">
              <a:avLst/>
            </a:prstGeom>
            <a:noFill/>
          </p:spPr>
          <p:txBody>
            <a:bodyPr wrap="square" rtlCol="0">
              <a:spAutoFit/>
            </a:bodyPr>
            <a:lstStyle/>
            <a:p>
              <a:pPr defTabSz="699402"/>
              <a:r>
                <a:rPr lang="en-US" sz="1224" kern="0" dirty="0" err="1">
                  <a:solidFill>
                    <a:schemeClr val="bg1"/>
                  </a:solidFill>
                </a:rPr>
                <a:t>Preguntas</a:t>
              </a:r>
              <a:r>
                <a:rPr lang="en-US" sz="1224" kern="0" dirty="0">
                  <a:solidFill>
                    <a:schemeClr val="bg1"/>
                  </a:solidFill>
                </a:rPr>
                <a:t> y </a:t>
              </a:r>
              <a:r>
                <a:rPr lang="en-US" sz="1224" kern="0" dirty="0" err="1">
                  <a:solidFill>
                    <a:schemeClr val="bg1"/>
                  </a:solidFill>
                </a:rPr>
                <a:t>Respuestas</a:t>
              </a:r>
              <a:r>
                <a:rPr lang="en-US" sz="1224" kern="0" dirty="0">
                  <a:solidFill>
                    <a:schemeClr val="bg1"/>
                  </a:solidFill>
                </a:rPr>
                <a:t> </a:t>
              </a:r>
              <a:r>
                <a:rPr lang="en-US" sz="1224" kern="0" dirty="0">
                  <a:solidFill>
                    <a:schemeClr val="bg1"/>
                  </a:solidFill>
                  <a:sym typeface="Wingdings" panose="05000000000000000000" pitchFamily="2" charset="2"/>
                </a:rPr>
                <a:t></a:t>
              </a:r>
              <a:endParaRPr lang="en-US" sz="1224" kern="0" dirty="0">
                <a:solidFill>
                  <a:schemeClr val="bg1"/>
                </a:solidFill>
              </a:endParaRPr>
            </a:p>
          </p:txBody>
        </p:sp>
      </p:grpSp>
      <p:pic>
        <p:nvPicPr>
          <p:cNvPr id="2" name="Picture 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8089" y="950339"/>
            <a:ext cx="334860" cy="545318"/>
          </a:xfrm>
          <a:prstGeom prst="rect">
            <a:avLst/>
          </a:prstGeom>
        </p:spPr>
      </p:pic>
      <p:pic>
        <p:nvPicPr>
          <p:cNvPr id="41" name="Picture 40"/>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4317" y="1293890"/>
            <a:ext cx="334860" cy="545318"/>
          </a:xfrm>
          <a:prstGeom prst="rect">
            <a:avLst/>
          </a:prstGeom>
        </p:spPr>
      </p:pic>
      <p:pic>
        <p:nvPicPr>
          <p:cNvPr id="42" name="Picture 4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4316" y="2516045"/>
            <a:ext cx="334860" cy="545318"/>
          </a:xfrm>
          <a:prstGeom prst="rect">
            <a:avLst/>
          </a:prstGeom>
        </p:spPr>
      </p:pic>
      <p:pic>
        <p:nvPicPr>
          <p:cNvPr id="43" name="Picture 42"/>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4674" y="3208898"/>
            <a:ext cx="334860" cy="545318"/>
          </a:xfrm>
          <a:prstGeom prst="rect">
            <a:avLst/>
          </a:prstGeom>
        </p:spPr>
      </p:pic>
      <p:pic>
        <p:nvPicPr>
          <p:cNvPr id="44" name="Picture 43"/>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4897" y="4560493"/>
            <a:ext cx="334860" cy="545318"/>
          </a:xfrm>
          <a:prstGeom prst="rect">
            <a:avLst/>
          </a:prstGeom>
        </p:spPr>
      </p:pic>
      <p:pic>
        <p:nvPicPr>
          <p:cNvPr id="45" name="Picture 44"/>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14316" y="4997725"/>
            <a:ext cx="334860" cy="545318"/>
          </a:xfrm>
          <a:prstGeom prst="rect">
            <a:avLst/>
          </a:prstGeom>
        </p:spPr>
      </p:pic>
      <p:sp>
        <p:nvSpPr>
          <p:cNvPr id="40" name="TextBox 39"/>
          <p:cNvSpPr txBox="1"/>
          <p:nvPr/>
        </p:nvSpPr>
        <p:spPr>
          <a:xfrm>
            <a:off x="2592407" y="766669"/>
            <a:ext cx="2990050" cy="286306"/>
          </a:xfrm>
          <a:prstGeom prst="rect">
            <a:avLst/>
          </a:prstGeom>
          <a:noFill/>
        </p:spPr>
        <p:txBody>
          <a:bodyPr wrap="square" rtlCol="0">
            <a:spAutoFit/>
          </a:bodyPr>
          <a:lstStyle/>
          <a:p>
            <a:pPr defTabSz="699402"/>
            <a:r>
              <a:rPr lang="en-US" sz="1224" kern="0" dirty="0" err="1">
                <a:solidFill>
                  <a:schemeClr val="bg1"/>
                </a:solidFill>
              </a:rPr>
              <a:t>Pastilla</a:t>
            </a:r>
            <a:r>
              <a:rPr lang="en-US" sz="1224" kern="0" dirty="0">
                <a:solidFill>
                  <a:schemeClr val="bg1"/>
                </a:solidFill>
              </a:rPr>
              <a:t> </a:t>
            </a:r>
            <a:r>
              <a:rPr lang="en-US" sz="1224" kern="0" dirty="0" err="1">
                <a:solidFill>
                  <a:schemeClr val="bg1"/>
                </a:solidFill>
              </a:rPr>
              <a:t>Roja</a:t>
            </a:r>
            <a:r>
              <a:rPr lang="en-US" sz="1224" kern="0" dirty="0">
                <a:solidFill>
                  <a:schemeClr val="bg1"/>
                </a:solidFill>
              </a:rPr>
              <a:t> – </a:t>
            </a:r>
            <a:r>
              <a:rPr lang="en-US" sz="1224" kern="0" dirty="0" err="1">
                <a:solidFill>
                  <a:schemeClr val="bg1"/>
                </a:solidFill>
              </a:rPr>
              <a:t>Pastilla</a:t>
            </a:r>
            <a:r>
              <a:rPr lang="en-US" sz="1224" kern="0" dirty="0">
                <a:solidFill>
                  <a:schemeClr val="bg1"/>
                </a:solidFill>
              </a:rPr>
              <a:t> Azul</a:t>
            </a:r>
          </a:p>
        </p:txBody>
      </p:sp>
      <p:sp>
        <p:nvSpPr>
          <p:cNvPr id="46" name="TextBox 45"/>
          <p:cNvSpPr txBox="1"/>
          <p:nvPr/>
        </p:nvSpPr>
        <p:spPr>
          <a:xfrm>
            <a:off x="2592407" y="3170576"/>
            <a:ext cx="2990050" cy="286306"/>
          </a:xfrm>
          <a:prstGeom prst="rect">
            <a:avLst/>
          </a:prstGeom>
          <a:noFill/>
        </p:spPr>
        <p:txBody>
          <a:bodyPr wrap="square" rtlCol="0">
            <a:spAutoFit/>
          </a:bodyPr>
          <a:lstStyle/>
          <a:p>
            <a:pPr defTabSz="699402"/>
            <a:r>
              <a:rPr lang="en-US" sz="1224" kern="0" dirty="0" err="1">
                <a:solidFill>
                  <a:schemeClr val="bg1"/>
                </a:solidFill>
              </a:rPr>
              <a:t>Siempre</a:t>
            </a:r>
            <a:r>
              <a:rPr lang="en-US" sz="1224" kern="0" dirty="0">
                <a:solidFill>
                  <a:schemeClr val="bg1"/>
                </a:solidFill>
              </a:rPr>
              <a:t> </a:t>
            </a:r>
            <a:r>
              <a:rPr lang="en-US" sz="1224" kern="0" dirty="0" err="1">
                <a:solidFill>
                  <a:schemeClr val="bg1"/>
                </a:solidFill>
              </a:rPr>
              <a:t>disponible</a:t>
            </a:r>
            <a:endParaRPr lang="en-US" sz="1224" kern="0" dirty="0">
              <a:solidFill>
                <a:schemeClr val="bg1"/>
              </a:solidFill>
            </a:endParaRPr>
          </a:p>
        </p:txBody>
      </p:sp>
      <p:sp>
        <p:nvSpPr>
          <p:cNvPr id="47" name="TextBox 46"/>
          <p:cNvSpPr txBox="1"/>
          <p:nvPr/>
        </p:nvSpPr>
        <p:spPr>
          <a:xfrm>
            <a:off x="2636336" y="4212040"/>
            <a:ext cx="2990050" cy="286306"/>
          </a:xfrm>
          <a:prstGeom prst="rect">
            <a:avLst/>
          </a:prstGeom>
          <a:noFill/>
        </p:spPr>
        <p:txBody>
          <a:bodyPr wrap="square" rtlCol="0">
            <a:spAutoFit/>
          </a:bodyPr>
          <a:lstStyle/>
          <a:p>
            <a:pPr defTabSz="699402"/>
            <a:r>
              <a:rPr lang="en-US" sz="1224" kern="0" dirty="0">
                <a:solidFill>
                  <a:schemeClr val="bg1"/>
                </a:solidFill>
              </a:rPr>
              <a:t>Y </a:t>
            </a:r>
            <a:r>
              <a:rPr lang="en-US" sz="1224" kern="0" dirty="0" err="1">
                <a:solidFill>
                  <a:schemeClr val="bg1"/>
                </a:solidFill>
              </a:rPr>
              <a:t>ahora</a:t>
            </a:r>
            <a:r>
              <a:rPr lang="en-US" sz="1224" kern="0" dirty="0">
                <a:solidFill>
                  <a:schemeClr val="bg1"/>
                </a:solidFill>
              </a:rPr>
              <a:t> </a:t>
            </a:r>
            <a:r>
              <a:rPr lang="en-US" sz="1224" kern="0" dirty="0" err="1">
                <a:solidFill>
                  <a:schemeClr val="bg1"/>
                </a:solidFill>
              </a:rPr>
              <a:t>qué</a:t>
            </a:r>
            <a:endParaRPr lang="en-US" sz="1224" kern="0" dirty="0">
              <a:solidFill>
                <a:schemeClr val="bg1"/>
              </a:solidFill>
            </a:endParaRPr>
          </a:p>
        </p:txBody>
      </p:sp>
    </p:spTree>
    <p:extLst>
      <p:ext uri="{BB962C8B-B14F-4D97-AF65-F5344CB8AC3E}">
        <p14:creationId xmlns:p14="http://schemas.microsoft.com/office/powerpoint/2010/main" val="34524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par>
                                <p:cTn id="22" presetID="1" presetClass="exit" presetSubtype="0" fill="hold" nodeType="withEffect">
                                  <p:stCondLst>
                                    <p:cond delay="0"/>
                                  </p:stCondLst>
                                  <p:childTnLst>
                                    <p:set>
                                      <p:cBhvr>
                                        <p:cTn id="23" dur="1" fill="hold">
                                          <p:stCondLst>
                                            <p:cond delay="0"/>
                                          </p:stCondLst>
                                        </p:cTn>
                                        <p:tgtEl>
                                          <p:spTgt spid="2"/>
                                        </p:tgtEl>
                                        <p:attrNameLst>
                                          <p:attrName>style.visibility</p:attrName>
                                        </p:attrNameLst>
                                      </p:cBhvr>
                                      <p:to>
                                        <p:strVal val="hidden"/>
                                      </p:to>
                                    </p:set>
                                  </p:childTnLst>
                                </p:cTn>
                              </p:par>
                              <p:par>
                                <p:cTn id="24" presetID="47"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1" presetClass="exit" presetSubtype="0" fill="hold" nodeType="withEffect">
                                  <p:stCondLst>
                                    <p:cond delay="0"/>
                                  </p:stCondLst>
                                  <p:childTnLst>
                                    <p:set>
                                      <p:cBhvr>
                                        <p:cTn id="37" dur="1" fill="hold">
                                          <p:stCondLst>
                                            <p:cond delay="0"/>
                                          </p:stCondLst>
                                        </p:cTn>
                                        <p:tgtEl>
                                          <p:spTgt spid="41"/>
                                        </p:tgtEl>
                                        <p:attrNameLst>
                                          <p:attrName>style.visibility</p:attrName>
                                        </p:attrNameLst>
                                      </p:cBhvr>
                                      <p:to>
                                        <p:strVal val="hidden"/>
                                      </p:to>
                                    </p:set>
                                  </p:childTnLst>
                                </p:cTn>
                              </p:par>
                              <p:par>
                                <p:cTn id="38" presetID="47"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1000"/>
                                        <p:tgtEl>
                                          <p:spTgt spid="42"/>
                                        </p:tgtEl>
                                      </p:cBhvr>
                                    </p:animEffect>
                                    <p:anim calcmode="lin" valueType="num">
                                      <p:cBhvr>
                                        <p:cTn id="41" dur="1000" fill="hold"/>
                                        <p:tgtEl>
                                          <p:spTgt spid="42"/>
                                        </p:tgtEl>
                                        <p:attrNameLst>
                                          <p:attrName>ppt_x</p:attrName>
                                        </p:attrNameLst>
                                      </p:cBhvr>
                                      <p:tavLst>
                                        <p:tav tm="0">
                                          <p:val>
                                            <p:strVal val="#ppt_x"/>
                                          </p:val>
                                        </p:tav>
                                        <p:tav tm="100000">
                                          <p:val>
                                            <p:strVal val="#ppt_x"/>
                                          </p:val>
                                        </p:tav>
                                      </p:tavLst>
                                    </p:anim>
                                    <p:anim calcmode="lin" valueType="num">
                                      <p:cBhvr>
                                        <p:cTn id="4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par>
                                <p:cTn id="50" presetID="1" presetClass="exit" presetSubtype="0" fill="hold" nodeType="withEffect">
                                  <p:stCondLst>
                                    <p:cond delay="0"/>
                                  </p:stCondLst>
                                  <p:childTnLst>
                                    <p:set>
                                      <p:cBhvr>
                                        <p:cTn id="51" dur="1" fill="hold">
                                          <p:stCondLst>
                                            <p:cond delay="0"/>
                                          </p:stCondLst>
                                        </p:cTn>
                                        <p:tgtEl>
                                          <p:spTgt spid="42"/>
                                        </p:tgtEl>
                                        <p:attrNameLst>
                                          <p:attrName>style.visibility</p:attrName>
                                        </p:attrNameLst>
                                      </p:cBhvr>
                                      <p:to>
                                        <p:strVal val="hidden"/>
                                      </p:to>
                                    </p:set>
                                  </p:childTnLst>
                                </p:cTn>
                              </p:par>
                              <p:par>
                                <p:cTn id="52" presetID="47"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1000"/>
                                        <p:tgtEl>
                                          <p:spTgt spid="43"/>
                                        </p:tgtEl>
                                      </p:cBhvr>
                                    </p:animEffect>
                                    <p:anim calcmode="lin" valueType="num">
                                      <p:cBhvr>
                                        <p:cTn id="55" dur="1000" fill="hold"/>
                                        <p:tgtEl>
                                          <p:spTgt spid="43"/>
                                        </p:tgtEl>
                                        <p:attrNameLst>
                                          <p:attrName>ppt_x</p:attrName>
                                        </p:attrNameLst>
                                      </p:cBhvr>
                                      <p:tavLst>
                                        <p:tav tm="0">
                                          <p:val>
                                            <p:strVal val="#ppt_x"/>
                                          </p:val>
                                        </p:tav>
                                        <p:tav tm="100000">
                                          <p:val>
                                            <p:strVal val="#ppt_x"/>
                                          </p:val>
                                        </p:tav>
                                      </p:tavLst>
                                    </p:anim>
                                    <p:anim calcmode="lin" valueType="num">
                                      <p:cBhvr>
                                        <p:cTn id="5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000"/>
                                        <p:tgtEl>
                                          <p:spTgt spid="35"/>
                                        </p:tgtEl>
                                      </p:cBhvr>
                                    </p:animEffect>
                                    <p:anim calcmode="lin" valueType="num">
                                      <p:cBhvr>
                                        <p:cTn id="62" dur="1000" fill="hold"/>
                                        <p:tgtEl>
                                          <p:spTgt spid="35"/>
                                        </p:tgtEl>
                                        <p:attrNameLst>
                                          <p:attrName>ppt_x</p:attrName>
                                        </p:attrNameLst>
                                      </p:cBhvr>
                                      <p:tavLst>
                                        <p:tav tm="0">
                                          <p:val>
                                            <p:strVal val="#ppt_x"/>
                                          </p:val>
                                        </p:tav>
                                        <p:tav tm="100000">
                                          <p:val>
                                            <p:strVal val="#ppt_x"/>
                                          </p:val>
                                        </p:tav>
                                      </p:tavLst>
                                    </p:anim>
                                    <p:anim calcmode="lin" valueType="num">
                                      <p:cBhvr>
                                        <p:cTn id="63" dur="1000" fill="hold"/>
                                        <p:tgtEl>
                                          <p:spTgt spid="35"/>
                                        </p:tgtEl>
                                        <p:attrNameLst>
                                          <p:attrName>ppt_y</p:attrName>
                                        </p:attrNameLst>
                                      </p:cBhvr>
                                      <p:tavLst>
                                        <p:tav tm="0">
                                          <p:val>
                                            <p:strVal val="#ppt_y-.1"/>
                                          </p:val>
                                        </p:tav>
                                        <p:tav tm="100000">
                                          <p:val>
                                            <p:strVal val="#ppt_y"/>
                                          </p:val>
                                        </p:tav>
                                      </p:tavLst>
                                    </p:anim>
                                  </p:childTnLst>
                                </p:cTn>
                              </p:par>
                              <p:par>
                                <p:cTn id="64" presetID="1" presetClass="exit" presetSubtype="0" fill="hold" nodeType="withEffect">
                                  <p:stCondLst>
                                    <p:cond delay="0"/>
                                  </p:stCondLst>
                                  <p:childTnLst>
                                    <p:set>
                                      <p:cBhvr>
                                        <p:cTn id="65" dur="1" fill="hold">
                                          <p:stCondLst>
                                            <p:cond delay="0"/>
                                          </p:stCondLst>
                                        </p:cTn>
                                        <p:tgtEl>
                                          <p:spTgt spid="43"/>
                                        </p:tgtEl>
                                        <p:attrNameLst>
                                          <p:attrName>style.visibility</p:attrName>
                                        </p:attrNameLst>
                                      </p:cBhvr>
                                      <p:to>
                                        <p:strVal val="hidden"/>
                                      </p:to>
                                    </p:set>
                                  </p:childTnLst>
                                </p:cTn>
                              </p:par>
                              <p:par>
                                <p:cTn id="66" presetID="47"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1000"/>
                                        <p:tgtEl>
                                          <p:spTgt spid="44"/>
                                        </p:tgtEl>
                                      </p:cBhvr>
                                    </p:animEffect>
                                    <p:anim calcmode="lin" valueType="num">
                                      <p:cBhvr>
                                        <p:cTn id="69" dur="1000" fill="hold"/>
                                        <p:tgtEl>
                                          <p:spTgt spid="44"/>
                                        </p:tgtEl>
                                        <p:attrNameLst>
                                          <p:attrName>ppt_x</p:attrName>
                                        </p:attrNameLst>
                                      </p:cBhvr>
                                      <p:tavLst>
                                        <p:tav tm="0">
                                          <p:val>
                                            <p:strVal val="#ppt_x"/>
                                          </p:val>
                                        </p:tav>
                                        <p:tav tm="100000">
                                          <p:val>
                                            <p:strVal val="#ppt_x"/>
                                          </p:val>
                                        </p:tav>
                                      </p:tavLst>
                                    </p:anim>
                                    <p:anim calcmode="lin" valueType="num">
                                      <p:cBhvr>
                                        <p:cTn id="7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7"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1000"/>
                                        <p:tgtEl>
                                          <p:spTgt spid="36"/>
                                        </p:tgtEl>
                                      </p:cBhvr>
                                    </p:animEffect>
                                    <p:anim calcmode="lin" valueType="num">
                                      <p:cBhvr>
                                        <p:cTn id="76" dur="1000" fill="hold"/>
                                        <p:tgtEl>
                                          <p:spTgt spid="36"/>
                                        </p:tgtEl>
                                        <p:attrNameLst>
                                          <p:attrName>ppt_x</p:attrName>
                                        </p:attrNameLst>
                                      </p:cBhvr>
                                      <p:tavLst>
                                        <p:tav tm="0">
                                          <p:val>
                                            <p:strVal val="#ppt_x"/>
                                          </p:val>
                                        </p:tav>
                                        <p:tav tm="100000">
                                          <p:val>
                                            <p:strVal val="#ppt_x"/>
                                          </p:val>
                                        </p:tav>
                                      </p:tavLst>
                                    </p:anim>
                                    <p:anim calcmode="lin" valueType="num">
                                      <p:cBhvr>
                                        <p:cTn id="77" dur="1000" fill="hold"/>
                                        <p:tgtEl>
                                          <p:spTgt spid="36"/>
                                        </p:tgtEl>
                                        <p:attrNameLst>
                                          <p:attrName>ppt_y</p:attrName>
                                        </p:attrNameLst>
                                      </p:cBhvr>
                                      <p:tavLst>
                                        <p:tav tm="0">
                                          <p:val>
                                            <p:strVal val="#ppt_y-.1"/>
                                          </p:val>
                                        </p:tav>
                                        <p:tav tm="100000">
                                          <p:val>
                                            <p:strVal val="#ppt_y"/>
                                          </p:val>
                                        </p:tav>
                                      </p:tavLst>
                                    </p:anim>
                                  </p:childTnLst>
                                </p:cTn>
                              </p:par>
                              <p:par>
                                <p:cTn id="78" presetID="1" presetClass="exit" presetSubtype="0" fill="hold" nodeType="withEffect">
                                  <p:stCondLst>
                                    <p:cond delay="0"/>
                                  </p:stCondLst>
                                  <p:childTnLst>
                                    <p:set>
                                      <p:cBhvr>
                                        <p:cTn id="79" dur="1" fill="hold">
                                          <p:stCondLst>
                                            <p:cond delay="0"/>
                                          </p:stCondLst>
                                        </p:cTn>
                                        <p:tgtEl>
                                          <p:spTgt spid="44"/>
                                        </p:tgtEl>
                                        <p:attrNameLst>
                                          <p:attrName>style.visibility</p:attrName>
                                        </p:attrNameLst>
                                      </p:cBhvr>
                                      <p:to>
                                        <p:strVal val="hidden"/>
                                      </p:to>
                                    </p:set>
                                  </p:childTnLst>
                                </p:cTn>
                              </p:par>
                              <p:par>
                                <p:cTn id="80" presetID="47"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1000"/>
                                        <p:tgtEl>
                                          <p:spTgt spid="45"/>
                                        </p:tgtEl>
                                      </p:cBhvr>
                                    </p:animEffect>
                                    <p:anim calcmode="lin" valueType="num">
                                      <p:cBhvr>
                                        <p:cTn id="83" dur="1000" fill="hold"/>
                                        <p:tgtEl>
                                          <p:spTgt spid="45"/>
                                        </p:tgtEl>
                                        <p:attrNameLst>
                                          <p:attrName>ppt_x</p:attrName>
                                        </p:attrNameLst>
                                      </p:cBhvr>
                                      <p:tavLst>
                                        <p:tav tm="0">
                                          <p:val>
                                            <p:strVal val="#ppt_x"/>
                                          </p:val>
                                        </p:tav>
                                        <p:tav tm="100000">
                                          <p:val>
                                            <p:strVal val="#ppt_x"/>
                                          </p:val>
                                        </p:tav>
                                      </p:tavLst>
                                    </p:anim>
                                    <p:anim calcmode="lin" valueType="num">
                                      <p:cBhvr>
                                        <p:cTn id="8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749" y="1246832"/>
            <a:ext cx="6884807" cy="5165228"/>
          </a:xfrm>
          <a:prstGeom prst="rect">
            <a:avLst/>
          </a:prstGeom>
          <a:ln>
            <a:noFill/>
          </a:ln>
          <a:effectLst>
            <a:softEdge rad="112500"/>
          </a:effectLst>
        </p:spPr>
      </p:pic>
      <p:sp>
        <p:nvSpPr>
          <p:cNvPr id="18" name="Title 17"/>
          <p:cNvSpPr>
            <a:spLocks noGrp="1"/>
          </p:cNvSpPr>
          <p:nvPr>
            <p:ph type="title"/>
          </p:nvPr>
        </p:nvSpPr>
        <p:spPr>
          <a:xfrm>
            <a:off x="198437" y="63252"/>
            <a:ext cx="11887200" cy="1098762"/>
          </a:xfrm>
        </p:spPr>
        <p:txBody>
          <a:bodyPr/>
          <a:lstStyle/>
          <a:p>
            <a:r>
              <a:rPr lang="en-US" sz="6600" dirty="0"/>
              <a:t>SQL Server – Next Station Azure</a:t>
            </a:r>
            <a:endParaRPr lang="en-US" dirty="0"/>
          </a:p>
        </p:txBody>
      </p:sp>
      <p:sp>
        <p:nvSpPr>
          <p:cNvPr id="19" name="Content Placeholder 18"/>
          <p:cNvSpPr>
            <a:spLocks noGrp="1"/>
          </p:cNvSpPr>
          <p:nvPr>
            <p:ph idx="4294967295"/>
          </p:nvPr>
        </p:nvSpPr>
        <p:spPr>
          <a:xfrm>
            <a:off x="7507288" y="1957388"/>
            <a:ext cx="4929187" cy="2432050"/>
          </a:xfrm>
        </p:spPr>
        <p:txBody>
          <a:bodyPr>
            <a:noAutofit/>
          </a:bodyPr>
          <a:lstStyle/>
          <a:p>
            <a:pPr marL="0" indent="0">
              <a:buNone/>
            </a:pPr>
            <a:r>
              <a:rPr lang="en-US" sz="6119" dirty="0" err="1">
                <a:solidFill>
                  <a:srgbClr val="C00000"/>
                </a:solidFill>
              </a:rPr>
              <a:t>Pastilla</a:t>
            </a:r>
            <a:r>
              <a:rPr lang="en-US" sz="6119" dirty="0">
                <a:solidFill>
                  <a:srgbClr val="C00000"/>
                </a:solidFill>
              </a:rPr>
              <a:t> </a:t>
            </a:r>
            <a:r>
              <a:rPr lang="en-US" sz="6119" dirty="0" err="1">
                <a:solidFill>
                  <a:srgbClr val="C00000"/>
                </a:solidFill>
              </a:rPr>
              <a:t>Roja</a:t>
            </a:r>
            <a:r>
              <a:rPr lang="en-US" sz="6119" dirty="0">
                <a:solidFill>
                  <a:srgbClr val="C00000"/>
                </a:solidFill>
              </a:rPr>
              <a:t> </a:t>
            </a:r>
            <a:r>
              <a:rPr lang="en-US" sz="6119" dirty="0"/>
              <a:t> </a:t>
            </a:r>
            <a:r>
              <a:rPr lang="en-US" sz="6119" dirty="0" err="1">
                <a:solidFill>
                  <a:srgbClr val="002060"/>
                </a:solidFill>
              </a:rPr>
              <a:t>Pastilla</a:t>
            </a:r>
            <a:r>
              <a:rPr lang="en-US" sz="6119" dirty="0">
                <a:solidFill>
                  <a:srgbClr val="002060"/>
                </a:solidFill>
              </a:rPr>
              <a:t> Azul</a:t>
            </a:r>
          </a:p>
        </p:txBody>
      </p:sp>
      <p:sp>
        <p:nvSpPr>
          <p:cNvPr id="22" name="Slide Number Placeholder 5"/>
          <p:cNvSpPr txBox="1">
            <a:spLocks/>
          </p:cNvSpPr>
          <p:nvPr/>
        </p:nvSpPr>
        <p:spPr>
          <a:xfrm>
            <a:off x="1787956" y="6412060"/>
            <a:ext cx="538252" cy="372394"/>
          </a:xfrm>
          <a:prstGeom prst="rect">
            <a:avLst/>
          </a:prstGeom>
        </p:spPr>
        <p:txBody>
          <a:bodyPr vert="horz" lIns="93260" tIns="46630" rIns="93260" bIns="46630" rtlCol="0" anchor="ctr"/>
          <a:lstStyle>
            <a:defPPr>
              <a:defRPr lang="en-US"/>
            </a:defPPr>
            <a:lvl1pPr marL="0" algn="r"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7FD5303-69AD-2E4D-B18B-E5EED0F0A60B}" type="slidenum">
              <a:rPr lang="en-US" sz="1122"/>
              <a:pPr/>
              <a:t>7</a:t>
            </a:fld>
            <a:r>
              <a:rPr lang="en-US" sz="1122"/>
              <a:t>  |  </a:t>
            </a:r>
            <a:endParaRPr lang="en-US" sz="1122" dirty="0"/>
          </a:p>
        </p:txBody>
      </p:sp>
    </p:spTree>
    <p:extLst>
      <p:ext uri="{BB962C8B-B14F-4D97-AF65-F5344CB8AC3E}">
        <p14:creationId xmlns:p14="http://schemas.microsoft.com/office/powerpoint/2010/main" val="3065132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701908" y="3525298"/>
            <a:ext cx="5169461" cy="2732454"/>
          </a:xfrm>
          <a:custGeom>
            <a:avLst/>
            <a:gdLst>
              <a:gd name="connsiteX0" fmla="*/ 0 w 5068559"/>
              <a:gd name="connsiteY0" fmla="*/ 0 h 2679120"/>
              <a:gd name="connsiteX1" fmla="*/ 5068559 w 5068559"/>
              <a:gd name="connsiteY1" fmla="*/ 0 h 2679120"/>
              <a:gd name="connsiteX2" fmla="*/ 5068559 w 5068559"/>
              <a:gd name="connsiteY2" fmla="*/ 2679120 h 2679120"/>
              <a:gd name="connsiteX3" fmla="*/ 0 w 5068559"/>
              <a:gd name="connsiteY3" fmla="*/ 2679120 h 2679120"/>
              <a:gd name="connsiteX4" fmla="*/ 0 w 5068559"/>
              <a:gd name="connsiteY4" fmla="*/ 0 h 26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559" h="2679120">
                <a:moveTo>
                  <a:pt x="0" y="0"/>
                </a:moveTo>
                <a:lnTo>
                  <a:pt x="5068559" y="0"/>
                </a:lnTo>
                <a:lnTo>
                  <a:pt x="5068559" y="2679120"/>
                </a:lnTo>
                <a:lnTo>
                  <a:pt x="0" y="2679120"/>
                </a:lnTo>
                <a:lnTo>
                  <a:pt x="0" y="0"/>
                </a:lnTo>
                <a:close/>
              </a:path>
            </a:pathLst>
          </a:custGeom>
          <a:solidFill>
            <a:schemeClr val="bg1">
              <a:alpha val="9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0564" tIns="130564" rIns="174086" bIns="195847" numCol="1" spcCol="1270" anchor="t" anchorCtr="0">
            <a:noAutofit/>
          </a:bodyPr>
          <a:lstStyle/>
          <a:p>
            <a:pPr marL="233149" lvl="1" indent="-233149" defTabSz="1088029">
              <a:lnSpc>
                <a:spcPct val="90000"/>
              </a:lnSpc>
              <a:spcBef>
                <a:spcPct val="0"/>
              </a:spcBef>
              <a:spcAft>
                <a:spcPct val="15000"/>
              </a:spcAft>
            </a:pPr>
            <a:r>
              <a:rPr lang="en-US" sz="2448" b="1" dirty="0" err="1"/>
              <a:t>Máquina</a:t>
            </a:r>
            <a:r>
              <a:rPr lang="en-US" sz="2448" b="1" dirty="0"/>
              <a:t> Virtual</a:t>
            </a:r>
            <a:r>
              <a:rPr lang="en-US" sz="2040" dirty="0"/>
              <a:t>.</a:t>
            </a:r>
          </a:p>
          <a:p>
            <a:pPr marL="233149" lvl="1" indent="-233149" defTabSz="906691">
              <a:lnSpc>
                <a:spcPct val="90000"/>
              </a:lnSpc>
              <a:spcBef>
                <a:spcPct val="0"/>
              </a:spcBef>
              <a:spcAft>
                <a:spcPct val="15000"/>
              </a:spcAft>
              <a:buFont typeface="Arial" panose="020B0604020202020204" pitchFamily="34" charset="0"/>
              <a:buChar char="•"/>
            </a:pPr>
            <a:r>
              <a:rPr lang="en-US" sz="2040" dirty="0" err="1"/>
              <a:t>Orientado</a:t>
            </a:r>
            <a:r>
              <a:rPr lang="en-US" sz="2040" dirty="0"/>
              <a:t> a hardware </a:t>
            </a:r>
            <a:r>
              <a:rPr lang="en-US" sz="2040" dirty="0" err="1"/>
              <a:t>virtualizado</a:t>
            </a:r>
            <a:r>
              <a:rPr lang="en-US" sz="2040" dirty="0"/>
              <a:t> (CPU, Memoria, Disco, etc.)</a:t>
            </a:r>
          </a:p>
          <a:p>
            <a:pPr marL="233149" lvl="1" indent="-233149" defTabSz="906691">
              <a:lnSpc>
                <a:spcPct val="90000"/>
              </a:lnSpc>
              <a:spcBef>
                <a:spcPct val="0"/>
              </a:spcBef>
              <a:spcAft>
                <a:spcPct val="15000"/>
              </a:spcAft>
              <a:buChar char="•"/>
            </a:pPr>
            <a:r>
              <a:rPr lang="en-US" sz="2040" dirty="0" err="1"/>
              <a:t>Casi</a:t>
            </a:r>
            <a:r>
              <a:rPr lang="en-US" sz="2040" dirty="0"/>
              <a:t> </a:t>
            </a:r>
            <a:r>
              <a:rPr lang="en-US" sz="2040" dirty="0" err="1"/>
              <a:t>pensar</a:t>
            </a:r>
            <a:r>
              <a:rPr lang="en-US" sz="2040" dirty="0"/>
              <a:t> </a:t>
            </a:r>
            <a:r>
              <a:rPr lang="en-US" sz="2040" dirty="0" err="1"/>
              <a:t>en</a:t>
            </a:r>
            <a:r>
              <a:rPr lang="en-US" sz="2040" dirty="0"/>
              <a:t> </a:t>
            </a:r>
            <a:r>
              <a:rPr lang="en-US" sz="2040" dirty="0" err="1"/>
              <a:t>OnPremise</a:t>
            </a:r>
            <a:r>
              <a:rPr lang="en-US" sz="2040" dirty="0"/>
              <a:t> a </a:t>
            </a:r>
            <a:r>
              <a:rPr lang="en-US" sz="2040" dirty="0" err="1"/>
              <a:t>nivel</a:t>
            </a:r>
            <a:r>
              <a:rPr lang="en-US" sz="2040" dirty="0"/>
              <a:t> de </a:t>
            </a:r>
            <a:r>
              <a:rPr lang="en-US" sz="2040" dirty="0" err="1"/>
              <a:t>instancia</a:t>
            </a:r>
            <a:r>
              <a:rPr lang="en-US" sz="2040" dirty="0"/>
              <a:t>.</a:t>
            </a:r>
          </a:p>
          <a:p>
            <a:pPr marL="233149" lvl="1" indent="-233149" defTabSz="906691">
              <a:lnSpc>
                <a:spcPct val="90000"/>
              </a:lnSpc>
              <a:spcBef>
                <a:spcPct val="0"/>
              </a:spcBef>
              <a:spcAft>
                <a:spcPct val="15000"/>
              </a:spcAft>
              <a:buChar char="•"/>
            </a:pPr>
            <a:r>
              <a:rPr lang="en-US" sz="2040" dirty="0" err="1"/>
              <a:t>Versiones</a:t>
            </a:r>
            <a:r>
              <a:rPr lang="en-US" sz="2040" dirty="0"/>
              <a:t> 2008 R2 – 2016 y </a:t>
            </a:r>
            <a:r>
              <a:rPr lang="en-US" sz="2040" dirty="0" err="1"/>
              <a:t>cualquier</a:t>
            </a:r>
            <a:r>
              <a:rPr lang="en-US" sz="2040" dirty="0"/>
              <a:t> </a:t>
            </a:r>
            <a:r>
              <a:rPr lang="en-US" sz="2040" dirty="0" err="1"/>
              <a:t>edición</a:t>
            </a:r>
            <a:r>
              <a:rPr lang="en-US" sz="2040" dirty="0"/>
              <a:t>.</a:t>
            </a:r>
          </a:p>
        </p:txBody>
      </p:sp>
      <p:sp>
        <p:nvSpPr>
          <p:cNvPr id="10" name="Freeform 9"/>
          <p:cNvSpPr/>
          <p:nvPr/>
        </p:nvSpPr>
        <p:spPr>
          <a:xfrm>
            <a:off x="6595095" y="3525298"/>
            <a:ext cx="5169461" cy="2732454"/>
          </a:xfrm>
          <a:custGeom>
            <a:avLst/>
            <a:gdLst>
              <a:gd name="connsiteX0" fmla="*/ 0 w 5068559"/>
              <a:gd name="connsiteY0" fmla="*/ 0 h 2679120"/>
              <a:gd name="connsiteX1" fmla="*/ 5068559 w 5068559"/>
              <a:gd name="connsiteY1" fmla="*/ 0 h 2679120"/>
              <a:gd name="connsiteX2" fmla="*/ 5068559 w 5068559"/>
              <a:gd name="connsiteY2" fmla="*/ 2679120 h 2679120"/>
              <a:gd name="connsiteX3" fmla="*/ 0 w 5068559"/>
              <a:gd name="connsiteY3" fmla="*/ 2679120 h 2679120"/>
              <a:gd name="connsiteX4" fmla="*/ 0 w 5068559"/>
              <a:gd name="connsiteY4" fmla="*/ 0 h 26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559" h="2679120">
                <a:moveTo>
                  <a:pt x="0" y="0"/>
                </a:moveTo>
                <a:lnTo>
                  <a:pt x="5068559" y="0"/>
                </a:lnTo>
                <a:lnTo>
                  <a:pt x="5068559" y="2679120"/>
                </a:lnTo>
                <a:lnTo>
                  <a:pt x="0" y="2679120"/>
                </a:lnTo>
                <a:lnTo>
                  <a:pt x="0" y="0"/>
                </a:lnTo>
                <a:close/>
              </a:path>
            </a:pathLst>
          </a:custGeom>
          <a:solidFill>
            <a:schemeClr val="bg1">
              <a:alpha val="90000"/>
            </a:schemeClr>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0564" tIns="130564" rIns="174086" bIns="195847" numCol="1" spcCol="1270" anchor="t" anchorCtr="0">
            <a:noAutofit/>
          </a:bodyPr>
          <a:lstStyle/>
          <a:p>
            <a:pPr marL="233149" lvl="1" indent="-233149" defTabSz="1088029">
              <a:lnSpc>
                <a:spcPct val="90000"/>
              </a:lnSpc>
              <a:spcBef>
                <a:spcPct val="0"/>
              </a:spcBef>
              <a:spcAft>
                <a:spcPct val="15000"/>
              </a:spcAft>
            </a:pPr>
            <a:r>
              <a:rPr lang="en-US" sz="2448" b="1" dirty="0" err="1"/>
              <a:t>Es</a:t>
            </a:r>
            <a:r>
              <a:rPr lang="en-US" sz="2448" b="1" dirty="0"/>
              <a:t> un </a:t>
            </a:r>
            <a:r>
              <a:rPr lang="en-US" sz="2448" b="1" dirty="0" err="1"/>
              <a:t>servicio</a:t>
            </a:r>
            <a:r>
              <a:rPr lang="en-US" sz="2448" b="1" dirty="0"/>
              <a:t>.</a:t>
            </a:r>
          </a:p>
          <a:p>
            <a:pPr marL="233149" lvl="1" indent="-233149" defTabSz="906691">
              <a:lnSpc>
                <a:spcPct val="90000"/>
              </a:lnSpc>
              <a:spcBef>
                <a:spcPct val="0"/>
              </a:spcBef>
              <a:spcAft>
                <a:spcPct val="15000"/>
              </a:spcAft>
              <a:buChar char="•"/>
            </a:pPr>
            <a:r>
              <a:rPr lang="en-US" sz="2040" dirty="0" err="1"/>
              <a:t>Recursos</a:t>
            </a:r>
            <a:r>
              <a:rPr lang="en-US" sz="2040" dirty="0"/>
              <a:t> para </a:t>
            </a:r>
            <a:r>
              <a:rPr lang="en-US" sz="2040" dirty="0" err="1"/>
              <a:t>cada</a:t>
            </a:r>
            <a:r>
              <a:rPr lang="en-US" sz="2040" dirty="0"/>
              <a:t> base de </a:t>
            </a:r>
            <a:r>
              <a:rPr lang="en-US" sz="2040" dirty="0" err="1"/>
              <a:t>datos</a:t>
            </a:r>
            <a:r>
              <a:rPr lang="en-US" sz="2040" dirty="0"/>
              <a:t>.</a:t>
            </a:r>
          </a:p>
          <a:p>
            <a:pPr marL="233149" lvl="1" indent="-233149" defTabSz="906691">
              <a:lnSpc>
                <a:spcPct val="90000"/>
              </a:lnSpc>
              <a:spcBef>
                <a:spcPct val="0"/>
              </a:spcBef>
              <a:spcAft>
                <a:spcPct val="15000"/>
              </a:spcAft>
              <a:buChar char="•"/>
            </a:pPr>
            <a:r>
              <a:rPr lang="en-US" sz="2040" dirty="0" err="1"/>
              <a:t>Basado</a:t>
            </a:r>
            <a:r>
              <a:rPr lang="en-US" sz="2040" dirty="0"/>
              <a:t> DTU (Data Throughput Unit) (Basic, Standard, Premium, Elastic DB Pool, ADW).</a:t>
            </a:r>
          </a:p>
          <a:p>
            <a:pPr marL="233149" lvl="1" indent="-233149" defTabSz="906691">
              <a:lnSpc>
                <a:spcPct val="90000"/>
              </a:lnSpc>
              <a:spcBef>
                <a:spcPct val="0"/>
              </a:spcBef>
              <a:spcAft>
                <a:spcPct val="15000"/>
              </a:spcAft>
              <a:buChar char="•"/>
            </a:pPr>
            <a:r>
              <a:rPr lang="en-US" sz="2040" dirty="0"/>
              <a:t>Enterprise Edition</a:t>
            </a:r>
          </a:p>
          <a:p>
            <a:pPr marL="233149" lvl="1" indent="-233149" defTabSz="906691">
              <a:lnSpc>
                <a:spcPct val="90000"/>
              </a:lnSpc>
              <a:spcBef>
                <a:spcPct val="0"/>
              </a:spcBef>
              <a:spcAft>
                <a:spcPct val="15000"/>
              </a:spcAft>
              <a:buChar char="•"/>
            </a:pPr>
            <a:r>
              <a:rPr lang="en-US" sz="2040" dirty="0"/>
              <a:t>V12 ( SQL SERVER 2016 + </a:t>
            </a:r>
            <a:r>
              <a:rPr lang="en-US" sz="2040" dirty="0" err="1"/>
              <a:t>VNExT</a:t>
            </a:r>
            <a:r>
              <a:rPr lang="en-US" sz="2040" dirty="0"/>
              <a:t> + </a:t>
            </a:r>
            <a:r>
              <a:rPr lang="en-US" sz="2040" dirty="0" err="1"/>
              <a:t>Evolución</a:t>
            </a:r>
            <a:r>
              <a:rPr lang="en-US" sz="2040" dirty="0"/>
              <a:t> continua)</a:t>
            </a:r>
          </a:p>
        </p:txBody>
      </p:sp>
      <p:grpSp>
        <p:nvGrpSpPr>
          <p:cNvPr id="12" name="Group 11"/>
          <p:cNvGrpSpPr/>
          <p:nvPr/>
        </p:nvGrpSpPr>
        <p:grpSpPr>
          <a:xfrm>
            <a:off x="6585014" y="1697780"/>
            <a:ext cx="5198249" cy="1799482"/>
            <a:chOff x="6455618" y="1664642"/>
            <a:chExt cx="5096785" cy="1764358"/>
          </a:xfrm>
        </p:grpSpPr>
        <p:sp>
          <p:nvSpPr>
            <p:cNvPr id="9" name="Freeform 8"/>
            <p:cNvSpPr/>
            <p:nvPr/>
          </p:nvSpPr>
          <p:spPr>
            <a:xfrm>
              <a:off x="6455618" y="1664642"/>
              <a:ext cx="2734893" cy="1756800"/>
            </a:xfrm>
            <a:custGeom>
              <a:avLst/>
              <a:gdLst>
                <a:gd name="connsiteX0" fmla="*/ 0 w 2734893"/>
                <a:gd name="connsiteY0" fmla="*/ 0 h 1756800"/>
                <a:gd name="connsiteX1" fmla="*/ 2734893 w 2734893"/>
                <a:gd name="connsiteY1" fmla="*/ 0 h 1756800"/>
                <a:gd name="connsiteX2" fmla="*/ 2734893 w 2734893"/>
                <a:gd name="connsiteY2" fmla="*/ 1756800 h 1756800"/>
                <a:gd name="connsiteX3" fmla="*/ 0 w 2734893"/>
                <a:gd name="connsiteY3" fmla="*/ 1756800 h 1756800"/>
                <a:gd name="connsiteX4" fmla="*/ 0 w 2734893"/>
                <a:gd name="connsiteY4" fmla="*/ 0 h 175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893" h="1756800">
                  <a:moveTo>
                    <a:pt x="0" y="0"/>
                  </a:moveTo>
                  <a:lnTo>
                    <a:pt x="2734893" y="0"/>
                  </a:lnTo>
                  <a:lnTo>
                    <a:pt x="2734893" y="1756800"/>
                  </a:lnTo>
                  <a:lnTo>
                    <a:pt x="0" y="1756800"/>
                  </a:lnTo>
                  <a:lnTo>
                    <a:pt x="0" y="0"/>
                  </a:lnTo>
                  <a:close/>
                </a:path>
              </a:pathLst>
            </a:custGeom>
            <a:solidFill>
              <a:srgbClr val="00206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spcFirstLastPara="0" vert="horz" wrap="square" lIns="203100" tIns="116057" rIns="203100" bIns="116057" numCol="1" spcCol="1270" anchor="ctr" anchorCtr="0">
              <a:noAutofit/>
            </a:bodyPr>
            <a:lstStyle/>
            <a:p>
              <a:pPr defTabSz="1269368">
                <a:lnSpc>
                  <a:spcPct val="90000"/>
                </a:lnSpc>
                <a:spcBef>
                  <a:spcPct val="0"/>
                </a:spcBef>
                <a:spcAft>
                  <a:spcPct val="35000"/>
                </a:spcAft>
              </a:pPr>
              <a:r>
                <a:rPr lang="en-US" sz="2856" dirty="0"/>
                <a:t>Azure SQL Database PaaS</a:t>
              </a:r>
            </a:p>
          </p:txBody>
        </p:sp>
        <p:pic>
          <p:nvPicPr>
            <p:cNvPr id="3" name="Picture 2"/>
            <p:cNvPicPr>
              <a:picLocks noChangeAspect="1"/>
            </p:cNvPicPr>
            <p:nvPr/>
          </p:nvPicPr>
          <p:blipFill>
            <a:blip r:embed="rId2"/>
            <a:stretch>
              <a:fillRect/>
            </a:stretch>
          </p:blipFill>
          <p:spPr>
            <a:xfrm>
              <a:off x="9196526" y="1664642"/>
              <a:ext cx="2355877" cy="1764358"/>
            </a:xfrm>
            <a:prstGeom prst="rect">
              <a:avLst/>
            </a:prstGeom>
            <a:effectLst>
              <a:softEdge rad="50800"/>
            </a:effectLst>
          </p:spPr>
        </p:pic>
      </p:grpSp>
      <p:grpSp>
        <p:nvGrpSpPr>
          <p:cNvPr id="11" name="Group 10"/>
          <p:cNvGrpSpPr/>
          <p:nvPr/>
        </p:nvGrpSpPr>
        <p:grpSpPr>
          <a:xfrm>
            <a:off x="692529" y="1732919"/>
            <a:ext cx="5193031" cy="1812930"/>
            <a:chOff x="678147" y="1699095"/>
            <a:chExt cx="5091669" cy="1777544"/>
          </a:xfrm>
        </p:grpSpPr>
        <p:sp>
          <p:nvSpPr>
            <p:cNvPr id="7" name="Freeform 6"/>
            <p:cNvSpPr/>
            <p:nvPr/>
          </p:nvSpPr>
          <p:spPr>
            <a:xfrm>
              <a:off x="2874503" y="1719839"/>
              <a:ext cx="2895313" cy="1756800"/>
            </a:xfrm>
            <a:custGeom>
              <a:avLst/>
              <a:gdLst>
                <a:gd name="connsiteX0" fmla="*/ 0 w 2895313"/>
                <a:gd name="connsiteY0" fmla="*/ 0 h 1756800"/>
                <a:gd name="connsiteX1" fmla="*/ 2895313 w 2895313"/>
                <a:gd name="connsiteY1" fmla="*/ 0 h 1756800"/>
                <a:gd name="connsiteX2" fmla="*/ 2895313 w 2895313"/>
                <a:gd name="connsiteY2" fmla="*/ 1756800 h 1756800"/>
                <a:gd name="connsiteX3" fmla="*/ 0 w 2895313"/>
                <a:gd name="connsiteY3" fmla="*/ 1756800 h 1756800"/>
                <a:gd name="connsiteX4" fmla="*/ 0 w 2895313"/>
                <a:gd name="connsiteY4" fmla="*/ 0 h 175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313" h="1756800">
                  <a:moveTo>
                    <a:pt x="0" y="0"/>
                  </a:moveTo>
                  <a:lnTo>
                    <a:pt x="2895313" y="0"/>
                  </a:lnTo>
                  <a:lnTo>
                    <a:pt x="2895313" y="1756800"/>
                  </a:lnTo>
                  <a:lnTo>
                    <a:pt x="0" y="1756800"/>
                  </a:lnTo>
                  <a:lnTo>
                    <a:pt x="0" y="0"/>
                  </a:lnTo>
                  <a:close/>
                </a:path>
              </a:pathLst>
            </a:custGeom>
            <a:solidFill>
              <a:srgbClr val="C00000"/>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rgbClr r="0" g="0" b="0"/>
            </a:fillRef>
            <a:effectRef idx="2">
              <a:schemeClr val="accent1">
                <a:hueOff val="0"/>
                <a:satOff val="0"/>
                <a:lumOff val="0"/>
                <a:alphaOff val="0"/>
              </a:schemeClr>
            </a:effectRef>
            <a:fontRef idx="minor">
              <a:schemeClr val="lt1"/>
            </a:fontRef>
          </p:style>
          <p:txBody>
            <a:bodyPr spcFirstLastPara="0" vert="horz" wrap="square" lIns="203100" tIns="116057" rIns="203100" bIns="116057" numCol="1" spcCol="1270" anchor="ctr" anchorCtr="0">
              <a:noAutofit/>
            </a:bodyPr>
            <a:lstStyle/>
            <a:p>
              <a:pPr algn="r" defTabSz="1269368">
                <a:lnSpc>
                  <a:spcPct val="90000"/>
                </a:lnSpc>
                <a:spcBef>
                  <a:spcPct val="0"/>
                </a:spcBef>
                <a:spcAft>
                  <a:spcPct val="35000"/>
                </a:spcAft>
              </a:pPr>
              <a:r>
                <a:rPr lang="en-US" sz="2856" dirty="0"/>
                <a:t>SQL Server </a:t>
              </a:r>
              <a:r>
                <a:rPr lang="en-US" sz="2856" dirty="0" err="1"/>
                <a:t>en</a:t>
              </a:r>
              <a:r>
                <a:rPr lang="en-US" sz="2856" dirty="0"/>
                <a:t> Azure VM</a:t>
              </a:r>
            </a:p>
            <a:p>
              <a:pPr algn="r" defTabSz="1269368">
                <a:lnSpc>
                  <a:spcPct val="90000"/>
                </a:lnSpc>
                <a:spcBef>
                  <a:spcPct val="0"/>
                </a:spcBef>
                <a:spcAft>
                  <a:spcPct val="35000"/>
                </a:spcAft>
              </a:pPr>
              <a:r>
                <a:rPr lang="en-US" sz="2856" dirty="0"/>
                <a:t>IaaS</a:t>
              </a:r>
            </a:p>
          </p:txBody>
        </p:sp>
        <p:pic>
          <p:nvPicPr>
            <p:cNvPr id="5" name="Picture 4"/>
            <p:cNvPicPr>
              <a:picLocks noChangeAspect="1"/>
            </p:cNvPicPr>
            <p:nvPr/>
          </p:nvPicPr>
          <p:blipFill>
            <a:blip r:embed="rId3"/>
            <a:stretch>
              <a:fillRect/>
            </a:stretch>
          </p:blipFill>
          <p:spPr>
            <a:xfrm>
              <a:off x="678147" y="1699095"/>
              <a:ext cx="2211357" cy="1765119"/>
            </a:xfrm>
            <a:prstGeom prst="rect">
              <a:avLst/>
            </a:prstGeom>
            <a:effectLst>
              <a:softEdge rad="50800"/>
            </a:effectLst>
          </p:spPr>
        </p:pic>
      </p:grpSp>
      <p:sp>
        <p:nvSpPr>
          <p:cNvPr id="2" name="Title 1"/>
          <p:cNvSpPr>
            <a:spLocks noGrp="1"/>
          </p:cNvSpPr>
          <p:nvPr>
            <p:ph type="title"/>
          </p:nvPr>
        </p:nvSpPr>
        <p:spPr/>
        <p:txBody>
          <a:bodyPr/>
          <a:lstStyle/>
          <a:p>
            <a:r>
              <a:rPr lang="en-US" dirty="0"/>
              <a:t>¿</a:t>
            </a:r>
            <a:r>
              <a:rPr lang="en-US" dirty="0" err="1"/>
              <a:t>Qué</a:t>
            </a:r>
            <a:r>
              <a:rPr lang="en-US" dirty="0"/>
              <a:t> </a:t>
            </a:r>
            <a:r>
              <a:rPr lang="en-US" dirty="0" err="1"/>
              <a:t>es</a:t>
            </a:r>
            <a:r>
              <a:rPr lang="en-US" dirty="0"/>
              <a:t> </a:t>
            </a:r>
            <a:r>
              <a:rPr lang="en-US" dirty="0" err="1"/>
              <a:t>cada</a:t>
            </a:r>
            <a:r>
              <a:rPr lang="en-US" dirty="0"/>
              <a:t> </a:t>
            </a:r>
            <a:r>
              <a:rPr lang="en-US" dirty="0" err="1"/>
              <a:t>modelo</a:t>
            </a:r>
            <a:r>
              <a:rPr lang="en-US" dirty="0"/>
              <a:t> de SQL Server </a:t>
            </a:r>
            <a:r>
              <a:rPr lang="en-US" dirty="0" err="1"/>
              <a:t>en</a:t>
            </a:r>
            <a:r>
              <a:rPr lang="en-US" dirty="0"/>
              <a:t> Azure?</a:t>
            </a:r>
            <a:endParaRPr lang="en-GB" dirty="0"/>
          </a:p>
        </p:txBody>
      </p:sp>
    </p:spTree>
    <p:extLst>
      <p:ext uri="{BB962C8B-B14F-4D97-AF65-F5344CB8AC3E}">
        <p14:creationId xmlns:p14="http://schemas.microsoft.com/office/powerpoint/2010/main" val="3433665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 calcmode="lin" valueType="num">
                                      <p:cBhvr additive="base">
                                        <p:cTn id="20"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1" end="1"/>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additive="base">
                                        <p:cTn id="28"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 calcmode="lin" valueType="num">
                                      <p:cBhvr additive="base">
                                        <p:cTn id="47" dur="5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0">
                                            <p:txEl>
                                              <p:pRg st="1" end="1"/>
                                            </p:txEl>
                                          </p:spTgt>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0">
                                            <p:txEl>
                                              <p:pRg st="2" end="2"/>
                                            </p:txEl>
                                          </p:spTgt>
                                        </p:tgtEl>
                                        <p:attrNameLst>
                                          <p:attrName>style.visibility</p:attrName>
                                        </p:attrNameLst>
                                      </p:cBhvr>
                                      <p:to>
                                        <p:strVal val="visible"/>
                                      </p:to>
                                    </p:set>
                                    <p:anim calcmode="lin" valueType="num">
                                      <p:cBhvr additive="base">
                                        <p:cTn id="51"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0">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anim calcmode="lin" valueType="num">
                                      <p:cBhvr additive="base">
                                        <p:cTn id="55" dur="500" fill="hold"/>
                                        <p:tgtEl>
                                          <p:spTgt spid="10">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0">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0">
                                            <p:txEl>
                                              <p:pRg st="4" end="4"/>
                                            </p:txEl>
                                          </p:spTgt>
                                        </p:tgtEl>
                                        <p:attrNameLst>
                                          <p:attrName>style.visibility</p:attrName>
                                        </p:attrNameLst>
                                      </p:cBhvr>
                                      <p:to>
                                        <p:strVal val="visible"/>
                                      </p:to>
                                    </p:set>
                                    <p:anim calcmode="lin" valueType="num">
                                      <p:cBhvr additive="base">
                                        <p:cTn id="59" dur="50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SQL DB – </a:t>
            </a:r>
            <a:r>
              <a:rPr lang="en-US" dirty="0" err="1"/>
              <a:t>Concepto</a:t>
            </a:r>
            <a:r>
              <a:rPr lang="en-US" dirty="0"/>
              <a:t> DTU</a:t>
            </a:r>
            <a:endParaRPr lang="en-GB" dirty="0"/>
          </a:p>
        </p:txBody>
      </p:sp>
      <p:sp>
        <p:nvSpPr>
          <p:cNvPr id="8" name="Rectangle 7"/>
          <p:cNvSpPr/>
          <p:nvPr/>
        </p:nvSpPr>
        <p:spPr>
          <a:xfrm>
            <a:off x="5397604" y="3215689"/>
            <a:ext cx="5124735" cy="1075120"/>
          </a:xfrm>
          <a:prstGeom prst="rect">
            <a:avLst/>
          </a:prstGeom>
        </p:spPr>
        <p:txBody>
          <a:bodyPr wrap="square">
            <a:spAutoFit/>
          </a:bodyPr>
          <a:lstStyle/>
          <a:p>
            <a:pPr>
              <a:lnSpc>
                <a:spcPts val="2497"/>
              </a:lnSpc>
            </a:pPr>
            <a:r>
              <a:rPr lang="en-US" sz="1664" dirty="0">
                <a:solidFill>
                  <a:schemeClr val="tx2">
                    <a:lumMod val="75000"/>
                  </a:schemeClr>
                </a:solidFill>
                <a:latin typeface="Segoe UI Light"/>
              </a:rPr>
              <a:t>DTU se define </a:t>
            </a:r>
            <a:r>
              <a:rPr lang="en-US" sz="1664" dirty="0" err="1">
                <a:solidFill>
                  <a:schemeClr val="tx2">
                    <a:lumMod val="75000"/>
                  </a:schemeClr>
                </a:solidFill>
                <a:latin typeface="Segoe UI Light"/>
              </a:rPr>
              <a:t>como</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los</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recursos</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definidos</a:t>
            </a:r>
            <a:r>
              <a:rPr lang="en-US" sz="1664" dirty="0">
                <a:solidFill>
                  <a:schemeClr val="tx2">
                    <a:lumMod val="75000"/>
                  </a:schemeClr>
                </a:solidFill>
                <a:latin typeface="Segoe UI Light"/>
              </a:rPr>
              <a:t> para </a:t>
            </a:r>
            <a:r>
              <a:rPr lang="en-US" sz="1664" dirty="0" err="1">
                <a:solidFill>
                  <a:schemeClr val="tx2">
                    <a:lumMod val="75000"/>
                  </a:schemeClr>
                </a:solidFill>
                <a:latin typeface="Segoe UI Light"/>
              </a:rPr>
              <a:t>una</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carga</a:t>
            </a:r>
            <a:r>
              <a:rPr lang="en-US" sz="1664" dirty="0">
                <a:solidFill>
                  <a:schemeClr val="tx2">
                    <a:lumMod val="75000"/>
                  </a:schemeClr>
                </a:solidFill>
                <a:latin typeface="Segoe UI Light"/>
              </a:rPr>
              <a:t> de base de </a:t>
            </a:r>
            <a:r>
              <a:rPr lang="en-US" sz="1664" dirty="0" err="1">
                <a:solidFill>
                  <a:schemeClr val="tx2">
                    <a:lumMod val="75000"/>
                  </a:schemeClr>
                </a:solidFill>
                <a:latin typeface="Segoe UI Light"/>
              </a:rPr>
              <a:t>datos</a:t>
            </a:r>
            <a:r>
              <a:rPr lang="en-US" sz="1664" dirty="0">
                <a:solidFill>
                  <a:schemeClr val="tx2">
                    <a:lumMod val="75000"/>
                  </a:schemeClr>
                </a:solidFill>
                <a:latin typeface="Segoe UI Light"/>
              </a:rPr>
              <a:t> y </a:t>
            </a:r>
            <a:r>
              <a:rPr lang="en-US" sz="1664" dirty="0" err="1">
                <a:solidFill>
                  <a:schemeClr val="tx2">
                    <a:lumMod val="75000"/>
                  </a:schemeClr>
                </a:solidFill>
                <a:latin typeface="Segoe UI Light"/>
              </a:rPr>
              <a:t>medio</a:t>
            </a:r>
            <a:r>
              <a:rPr lang="en-US" sz="1664" dirty="0">
                <a:solidFill>
                  <a:schemeClr val="tx2">
                    <a:lumMod val="75000"/>
                  </a:schemeClr>
                </a:solidFill>
                <a:latin typeface="Segoe UI Light"/>
              </a:rPr>
              <a:t> a </a:t>
            </a:r>
            <a:r>
              <a:rPr lang="en-US" sz="1664" dirty="0" err="1">
                <a:solidFill>
                  <a:schemeClr val="tx2">
                    <a:lumMod val="75000"/>
                  </a:schemeClr>
                </a:solidFill>
                <a:latin typeface="Segoe UI Light"/>
              </a:rPr>
              <a:t>través</a:t>
            </a:r>
            <a:r>
              <a:rPr lang="en-US" sz="1664" dirty="0">
                <a:solidFill>
                  <a:schemeClr val="tx2">
                    <a:lumMod val="75000"/>
                  </a:schemeClr>
                </a:solidFill>
                <a:latin typeface="Segoe UI Light"/>
              </a:rPr>
              <a:t> de </a:t>
            </a:r>
            <a:r>
              <a:rPr lang="en-US" sz="1664" dirty="0" err="1">
                <a:solidFill>
                  <a:schemeClr val="tx2">
                    <a:lumMod val="75000"/>
                  </a:schemeClr>
                </a:solidFill>
                <a:latin typeface="Segoe UI Light"/>
              </a:rPr>
              <a:t>los</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siguientes</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modelos</a:t>
            </a:r>
            <a:r>
              <a:rPr lang="en-US" sz="1664" dirty="0">
                <a:solidFill>
                  <a:schemeClr val="tx2">
                    <a:lumMod val="75000"/>
                  </a:schemeClr>
                </a:solidFill>
                <a:latin typeface="Segoe UI Light"/>
              </a:rPr>
              <a:t>. </a:t>
            </a:r>
            <a:r>
              <a:rPr lang="en-US" sz="1664" dirty="0" err="1">
                <a:solidFill>
                  <a:schemeClr val="tx2">
                    <a:lumMod val="75000"/>
                  </a:schemeClr>
                </a:solidFill>
                <a:latin typeface="Segoe UI Light"/>
              </a:rPr>
              <a:t>Reemplaza</a:t>
            </a:r>
            <a:r>
              <a:rPr lang="en-US" sz="1664" dirty="0">
                <a:solidFill>
                  <a:schemeClr val="tx2">
                    <a:lumMod val="75000"/>
                  </a:schemeClr>
                </a:solidFill>
                <a:latin typeface="Segoe UI Light"/>
              </a:rPr>
              <a:t> al hardware.</a:t>
            </a:r>
          </a:p>
        </p:txBody>
      </p:sp>
      <p:grpSp>
        <p:nvGrpSpPr>
          <p:cNvPr id="9" name="Group 8"/>
          <p:cNvGrpSpPr/>
          <p:nvPr/>
        </p:nvGrpSpPr>
        <p:grpSpPr>
          <a:xfrm>
            <a:off x="1722391" y="2717563"/>
            <a:ext cx="2855193" cy="2629601"/>
            <a:chOff x="6021058" y="3730335"/>
            <a:chExt cx="2703390" cy="2578310"/>
          </a:xfrm>
        </p:grpSpPr>
        <p:sp>
          <p:nvSpPr>
            <p:cNvPr id="10"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3259" tIns="46629" rIns="93259" bIns="46629" numCol="1" anchor="t" anchorCtr="0" compatLnSpc="1">
              <a:prstTxWarp prst="textNoShape">
                <a:avLst/>
              </a:prstTxWarp>
            </a:bodyPr>
            <a:lstStyle/>
            <a:p>
              <a:pPr defTabSz="932608"/>
              <a:endParaRPr lang="en-US" sz="1836" kern="0" dirty="0">
                <a:solidFill>
                  <a:srgbClr val="000000"/>
                </a:solidFill>
              </a:endParaRPr>
            </a:p>
          </p:txBody>
        </p:sp>
        <p:grpSp>
          <p:nvGrpSpPr>
            <p:cNvPr id="11" name="Group 10"/>
            <p:cNvGrpSpPr/>
            <p:nvPr/>
          </p:nvGrpSpPr>
          <p:grpSpPr>
            <a:xfrm>
              <a:off x="6982020" y="4232160"/>
              <a:ext cx="745775" cy="1555921"/>
              <a:chOff x="7205045" y="4706015"/>
              <a:chExt cx="495182" cy="1033105"/>
            </a:xfrm>
          </p:grpSpPr>
          <p:sp>
            <p:nvSpPr>
              <p:cNvPr id="16"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17"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18"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19"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0"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1"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2"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3"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4"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5"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6"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7"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8"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29"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0"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1"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2"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BCF2"/>
                  </a:solidFill>
                </a:endParaRPr>
              </a:p>
            </p:txBody>
          </p:sp>
          <p:sp>
            <p:nvSpPr>
              <p:cNvPr id="33"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4"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5"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6"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7"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8"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39"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0"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1"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2"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3"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4"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5"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6"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sp>
            <p:nvSpPr>
              <p:cNvPr id="47"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59" tIns="46629" rIns="93259" bIns="46629" numCol="1" anchor="t" anchorCtr="0" compatLnSpc="1">
                <a:prstTxWarp prst="textNoShape">
                  <a:avLst/>
                </a:prstTxWarp>
              </a:bodyPr>
              <a:lstStyle/>
              <a:p>
                <a:pPr defTabSz="951261">
                  <a:defRPr/>
                </a:pPr>
                <a:endParaRPr lang="en-US" sz="1873" kern="0" dirty="0">
                  <a:solidFill>
                    <a:srgbClr val="000000"/>
                  </a:solidFill>
                </a:endParaRPr>
              </a:p>
            </p:txBody>
          </p:sp>
        </p:grpSp>
        <p:sp>
          <p:nvSpPr>
            <p:cNvPr id="12" name="TextBox 11"/>
            <p:cNvSpPr txBox="1"/>
            <p:nvPr/>
          </p:nvSpPr>
          <p:spPr>
            <a:xfrm>
              <a:off x="6840022" y="3792149"/>
              <a:ext cx="1008358" cy="549706"/>
            </a:xfrm>
            <a:prstGeom prst="rect">
              <a:avLst/>
            </a:prstGeom>
            <a:noFill/>
          </p:spPr>
          <p:txBody>
            <a:bodyPr wrap="none" lIns="186519" tIns="149214" rIns="186519" bIns="149214" rtlCol="0">
              <a:spAutoFit/>
            </a:bodyPr>
            <a:lstStyle/>
            <a:p>
              <a:pPr defTabSz="932608">
                <a:lnSpc>
                  <a:spcPct val="90000"/>
                </a:lnSpc>
                <a:spcAft>
                  <a:spcPts val="612"/>
                </a:spcAft>
              </a:pPr>
              <a:r>
                <a:rPr lang="en-US" sz="1836" kern="0" dirty="0">
                  <a:solidFill>
                    <a:schemeClr val="tx2">
                      <a:lumMod val="75000"/>
                    </a:schemeClr>
                  </a:solidFill>
                  <a:latin typeface="+mj-lt"/>
                </a:rPr>
                <a:t>% CPU</a:t>
              </a:r>
            </a:p>
          </p:txBody>
        </p:sp>
        <p:sp>
          <p:nvSpPr>
            <p:cNvPr id="13" name="TextBox 12"/>
            <p:cNvSpPr txBox="1"/>
            <p:nvPr/>
          </p:nvSpPr>
          <p:spPr>
            <a:xfrm>
              <a:off x="6021058" y="4670040"/>
              <a:ext cx="1027646" cy="549731"/>
            </a:xfrm>
            <a:prstGeom prst="rect">
              <a:avLst/>
            </a:prstGeom>
            <a:noFill/>
          </p:spPr>
          <p:txBody>
            <a:bodyPr wrap="none" lIns="186519" tIns="149214" rIns="186519" bIns="149214" rtlCol="0">
              <a:spAutoFit/>
            </a:bodyPr>
            <a:lstStyle/>
            <a:p>
              <a:pPr defTabSz="932608">
                <a:lnSpc>
                  <a:spcPct val="90000"/>
                </a:lnSpc>
                <a:spcAft>
                  <a:spcPts val="612"/>
                </a:spcAft>
              </a:pPr>
              <a:r>
                <a:rPr lang="en-US" sz="1836" kern="0" dirty="0">
                  <a:solidFill>
                    <a:schemeClr val="tx2">
                      <a:lumMod val="75000"/>
                    </a:schemeClr>
                  </a:solidFill>
                  <a:latin typeface="+mj-lt"/>
                </a:rPr>
                <a:t>% read</a:t>
              </a:r>
            </a:p>
          </p:txBody>
        </p:sp>
        <p:sp>
          <p:nvSpPr>
            <p:cNvPr id="14" name="TextBox 13"/>
            <p:cNvSpPr txBox="1"/>
            <p:nvPr/>
          </p:nvSpPr>
          <p:spPr>
            <a:xfrm>
              <a:off x="7644985" y="4681764"/>
              <a:ext cx="1056064" cy="549731"/>
            </a:xfrm>
            <a:prstGeom prst="rect">
              <a:avLst/>
            </a:prstGeom>
            <a:noFill/>
          </p:spPr>
          <p:txBody>
            <a:bodyPr wrap="none" lIns="186519" tIns="149214" rIns="186519" bIns="149214" rtlCol="0">
              <a:spAutoFit/>
            </a:bodyPr>
            <a:lstStyle/>
            <a:p>
              <a:pPr defTabSz="932608">
                <a:lnSpc>
                  <a:spcPct val="90000"/>
                </a:lnSpc>
                <a:spcAft>
                  <a:spcPts val="612"/>
                </a:spcAft>
              </a:pPr>
              <a:r>
                <a:rPr lang="en-US" sz="1836" kern="0" dirty="0">
                  <a:solidFill>
                    <a:schemeClr val="tx2">
                      <a:lumMod val="75000"/>
                    </a:schemeClr>
                  </a:solidFill>
                  <a:latin typeface="+mj-lt"/>
                </a:rPr>
                <a:t>% write</a:t>
              </a:r>
            </a:p>
          </p:txBody>
        </p:sp>
        <p:sp>
          <p:nvSpPr>
            <p:cNvPr id="15" name="TextBox 14"/>
            <p:cNvSpPr txBox="1"/>
            <p:nvPr/>
          </p:nvSpPr>
          <p:spPr>
            <a:xfrm>
              <a:off x="6638203" y="5758914"/>
              <a:ext cx="1390772" cy="549731"/>
            </a:xfrm>
            <a:prstGeom prst="rect">
              <a:avLst/>
            </a:prstGeom>
            <a:noFill/>
          </p:spPr>
          <p:txBody>
            <a:bodyPr wrap="none" lIns="186519" tIns="149214" rIns="186519" bIns="149214" rtlCol="0">
              <a:spAutoFit/>
            </a:bodyPr>
            <a:lstStyle/>
            <a:p>
              <a:pPr defTabSz="932608">
                <a:lnSpc>
                  <a:spcPct val="90000"/>
                </a:lnSpc>
                <a:spcAft>
                  <a:spcPts val="612"/>
                </a:spcAft>
              </a:pPr>
              <a:r>
                <a:rPr lang="en-US" sz="1836" kern="0" dirty="0">
                  <a:solidFill>
                    <a:schemeClr val="tx2">
                      <a:lumMod val="75000"/>
                    </a:schemeClr>
                  </a:solidFill>
                  <a:latin typeface="+mj-lt"/>
                </a:rPr>
                <a:t>% memory</a:t>
              </a:r>
            </a:p>
          </p:txBody>
        </p:sp>
      </p:grpSp>
      <p:sp>
        <p:nvSpPr>
          <p:cNvPr id="56" name="Rectangle 55"/>
          <p:cNvSpPr/>
          <p:nvPr/>
        </p:nvSpPr>
        <p:spPr>
          <a:xfrm>
            <a:off x="3223846" y="1572311"/>
            <a:ext cx="8454606" cy="1070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5585" tIns="142676" rIns="190234" bIns="142676" rtlCol="0" anchor="ctr">
            <a:noAutofit/>
          </a:bodyPr>
          <a:lstStyle/>
          <a:p>
            <a:pPr marL="594472">
              <a:lnSpc>
                <a:spcPts val="2497"/>
              </a:lnSpc>
            </a:pPr>
            <a:r>
              <a:rPr lang="en-US" sz="2081" dirty="0">
                <a:latin typeface="+mj-lt"/>
              </a:rPr>
              <a:t>A </a:t>
            </a:r>
            <a:r>
              <a:rPr lang="en-US" sz="2081" dirty="0" err="1">
                <a:latin typeface="+mj-lt"/>
              </a:rPr>
              <a:t>través</a:t>
            </a:r>
            <a:r>
              <a:rPr lang="en-US" sz="2081" dirty="0">
                <a:latin typeface="+mj-lt"/>
              </a:rPr>
              <a:t> de </a:t>
            </a:r>
            <a:r>
              <a:rPr lang="en-US" sz="2081" dirty="0" err="1">
                <a:latin typeface="+mj-lt"/>
              </a:rPr>
              <a:t>los</a:t>
            </a:r>
            <a:r>
              <a:rPr lang="en-US" sz="2081" dirty="0">
                <a:latin typeface="+mj-lt"/>
              </a:rPr>
              <a:t> </a:t>
            </a:r>
            <a:r>
              <a:rPr lang="en-US" sz="2081" dirty="0" err="1">
                <a:latin typeface="+mj-lt"/>
              </a:rPr>
              <a:t>modelos</a:t>
            </a:r>
            <a:r>
              <a:rPr lang="en-US" sz="2081" dirty="0">
                <a:latin typeface="+mj-lt"/>
              </a:rPr>
              <a:t> de base de </a:t>
            </a:r>
            <a:r>
              <a:rPr lang="en-US" sz="2081" dirty="0" err="1">
                <a:latin typeface="+mj-lt"/>
              </a:rPr>
              <a:t>datos</a:t>
            </a:r>
            <a:r>
              <a:rPr lang="en-US" sz="2081" dirty="0">
                <a:latin typeface="+mj-lt"/>
              </a:rPr>
              <a:t>, </a:t>
            </a:r>
            <a:r>
              <a:rPr lang="en-US" sz="2081" dirty="0" err="1">
                <a:latin typeface="+mj-lt"/>
              </a:rPr>
              <a:t>cada</a:t>
            </a:r>
            <a:r>
              <a:rPr lang="en-US" sz="2081" dirty="0">
                <a:latin typeface="+mj-lt"/>
              </a:rPr>
              <a:t> </a:t>
            </a:r>
            <a:r>
              <a:rPr lang="en-US" sz="2081" dirty="0" err="1">
                <a:latin typeface="+mj-lt"/>
              </a:rPr>
              <a:t>nivel</a:t>
            </a:r>
            <a:r>
              <a:rPr lang="en-US" sz="2081" dirty="0">
                <a:latin typeface="+mj-lt"/>
              </a:rPr>
              <a:t> de </a:t>
            </a:r>
            <a:r>
              <a:rPr lang="en-US" sz="2081" dirty="0" err="1">
                <a:latin typeface="+mj-lt"/>
              </a:rPr>
              <a:t>rendimiento</a:t>
            </a:r>
            <a:r>
              <a:rPr lang="en-US" sz="2081" dirty="0">
                <a:latin typeface="+mj-lt"/>
              </a:rPr>
              <a:t> </a:t>
            </a:r>
            <a:r>
              <a:rPr lang="en-US" sz="2081" dirty="0" err="1">
                <a:latin typeface="+mj-lt"/>
              </a:rPr>
              <a:t>es</a:t>
            </a:r>
            <a:r>
              <a:rPr lang="en-US" sz="2081" dirty="0">
                <a:latin typeface="+mj-lt"/>
              </a:rPr>
              <a:t> </a:t>
            </a:r>
            <a:r>
              <a:rPr lang="en-US" sz="2081" dirty="0" err="1">
                <a:latin typeface="+mj-lt"/>
              </a:rPr>
              <a:t>asignado</a:t>
            </a:r>
            <a:r>
              <a:rPr lang="en-US" sz="2081" dirty="0">
                <a:latin typeface="+mj-lt"/>
              </a:rPr>
              <a:t> a </a:t>
            </a:r>
            <a:r>
              <a:rPr lang="en-US" sz="2081" dirty="0" err="1">
                <a:latin typeface="+mj-lt"/>
              </a:rPr>
              <a:t>cada</a:t>
            </a:r>
            <a:r>
              <a:rPr lang="en-US" sz="2081" dirty="0">
                <a:latin typeface="+mj-lt"/>
              </a:rPr>
              <a:t> </a:t>
            </a:r>
            <a:r>
              <a:rPr lang="en-US" sz="2081" dirty="0" err="1">
                <a:latin typeface="+mj-lt"/>
              </a:rPr>
              <a:t>nivel</a:t>
            </a:r>
            <a:r>
              <a:rPr lang="en-US" sz="2081" dirty="0">
                <a:latin typeface="+mj-lt"/>
              </a:rPr>
              <a:t> de base de </a:t>
            </a:r>
            <a:r>
              <a:rPr lang="en-US" sz="2081" dirty="0" err="1">
                <a:latin typeface="+mj-lt"/>
              </a:rPr>
              <a:t>datos</a:t>
            </a:r>
            <a:r>
              <a:rPr lang="en-US" sz="2081" dirty="0">
                <a:latin typeface="+mj-lt"/>
              </a:rPr>
              <a:t>.</a:t>
            </a:r>
          </a:p>
        </p:txBody>
      </p:sp>
      <p:sp>
        <p:nvSpPr>
          <p:cNvPr id="57" name="Rectangle 56"/>
          <p:cNvSpPr/>
          <p:nvPr/>
        </p:nvSpPr>
        <p:spPr>
          <a:xfrm>
            <a:off x="3167232" y="5229768"/>
            <a:ext cx="8454606" cy="1074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75585" tIns="142676" rIns="190234" bIns="142676" rtlCol="0" anchor="ctr">
            <a:noAutofit/>
          </a:bodyPr>
          <a:lstStyle/>
          <a:p>
            <a:pPr marL="594472">
              <a:lnSpc>
                <a:spcPts val="2497"/>
              </a:lnSpc>
            </a:pPr>
            <a:r>
              <a:rPr lang="en-US" sz="2081" dirty="0">
                <a:latin typeface="+mj-lt"/>
              </a:rPr>
              <a:t>Database Throughput Unit (DTU) que </a:t>
            </a:r>
            <a:r>
              <a:rPr lang="en-US" sz="2081" dirty="0" err="1">
                <a:latin typeface="+mj-lt"/>
              </a:rPr>
              <a:t>representa</a:t>
            </a:r>
            <a:r>
              <a:rPr lang="en-US" sz="2081" dirty="0">
                <a:latin typeface="+mj-lt"/>
              </a:rPr>
              <a:t> la </a:t>
            </a:r>
            <a:r>
              <a:rPr lang="en-US" sz="2081" dirty="0" err="1">
                <a:latin typeface="+mj-lt"/>
              </a:rPr>
              <a:t>capacidad</a:t>
            </a:r>
            <a:r>
              <a:rPr lang="en-US" sz="2081" dirty="0">
                <a:latin typeface="+mj-lt"/>
              </a:rPr>
              <a:t> de </a:t>
            </a:r>
            <a:r>
              <a:rPr lang="en-US" sz="2081" dirty="0" err="1">
                <a:latin typeface="+mj-lt"/>
              </a:rPr>
              <a:t>potencia</a:t>
            </a:r>
            <a:r>
              <a:rPr lang="en-US" sz="2081" dirty="0">
                <a:latin typeface="+mj-lt"/>
              </a:rPr>
              <a:t> de la base de </a:t>
            </a:r>
            <a:r>
              <a:rPr lang="en-US" sz="2081" dirty="0" err="1">
                <a:latin typeface="+mj-lt"/>
              </a:rPr>
              <a:t>datos</a:t>
            </a:r>
            <a:r>
              <a:rPr lang="en-US" sz="2081" dirty="0">
                <a:latin typeface="+mj-lt"/>
              </a:rPr>
              <a:t> y que </a:t>
            </a:r>
            <a:r>
              <a:rPr lang="en-US" sz="2081" dirty="0" err="1">
                <a:latin typeface="+mj-lt"/>
              </a:rPr>
              <a:t>reemplaza</a:t>
            </a:r>
            <a:r>
              <a:rPr lang="en-US" sz="2081" dirty="0">
                <a:latin typeface="+mj-lt"/>
              </a:rPr>
              <a:t> a las </a:t>
            </a:r>
            <a:r>
              <a:rPr lang="en-US" sz="2081" dirty="0" err="1">
                <a:latin typeface="+mj-lt"/>
              </a:rPr>
              <a:t>específicaciones</a:t>
            </a:r>
            <a:r>
              <a:rPr lang="en-US" sz="2081" dirty="0">
                <a:latin typeface="+mj-lt"/>
              </a:rPr>
              <a:t> de hardware.</a:t>
            </a:r>
          </a:p>
        </p:txBody>
      </p:sp>
      <p:sp>
        <p:nvSpPr>
          <p:cNvPr id="58" name="Rectangle 57"/>
          <p:cNvSpPr/>
          <p:nvPr/>
        </p:nvSpPr>
        <p:spPr>
          <a:xfrm>
            <a:off x="634928" y="1576033"/>
            <a:ext cx="2453510" cy="10703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90234" tIns="142676" rIns="190234" bIns="142676" rtlCol="0" anchor="ctr">
            <a:noAutofit/>
          </a:bodyPr>
          <a:lstStyle/>
          <a:p>
            <a:pPr marL="416130" indent="-416130"/>
            <a:r>
              <a:rPr lang="en-US" sz="2913" dirty="0" err="1">
                <a:latin typeface="+mj-lt"/>
              </a:rPr>
              <a:t>Redefinición</a:t>
            </a:r>
            <a:endParaRPr lang="en-US" sz="2913" dirty="0">
              <a:latin typeface="+mj-lt"/>
            </a:endParaRPr>
          </a:p>
        </p:txBody>
      </p:sp>
      <p:sp>
        <p:nvSpPr>
          <p:cNvPr id="59" name="Rectangle 58"/>
          <p:cNvSpPr/>
          <p:nvPr/>
        </p:nvSpPr>
        <p:spPr>
          <a:xfrm>
            <a:off x="530126" y="5218348"/>
            <a:ext cx="2453510" cy="10748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90234" tIns="142676" rIns="190234" bIns="142676" rtlCol="0" anchor="ctr">
            <a:noAutofit/>
          </a:bodyPr>
          <a:lstStyle/>
          <a:p>
            <a:r>
              <a:rPr lang="en-US" sz="2913" dirty="0" err="1">
                <a:latin typeface="+mj-lt"/>
              </a:rPr>
              <a:t>Medida</a:t>
            </a:r>
            <a:r>
              <a:rPr lang="en-US" sz="2913" dirty="0">
                <a:latin typeface="+mj-lt"/>
              </a:rPr>
              <a:t> de control</a:t>
            </a:r>
          </a:p>
        </p:txBody>
      </p:sp>
    </p:spTree>
    <p:extLst>
      <p:ext uri="{BB962C8B-B14F-4D97-AF65-F5344CB8AC3E}">
        <p14:creationId xmlns:p14="http://schemas.microsoft.com/office/powerpoint/2010/main" val="262374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randombar(horizontal)">
                                      <p:cBhvr>
                                        <p:cTn id="13" dur="500"/>
                                        <p:tgtEl>
                                          <p:spTgt spid="58"/>
                                        </p:tgtEl>
                                      </p:cBhvr>
                                    </p:animEffect>
                                  </p:childTnLst>
                                </p:cTn>
                              </p:par>
                              <p:par>
                                <p:cTn id="14" presetID="2" presetClass="entr" presetSubtype="8" decel="10000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0-#ppt_w/2"/>
                                          </p:val>
                                        </p:tav>
                                        <p:tav tm="100000">
                                          <p:val>
                                            <p:strVal val="#ppt_x"/>
                                          </p:val>
                                        </p:tav>
                                      </p:tavLst>
                                    </p:anim>
                                    <p:anim calcmode="lin" valueType="num">
                                      <p:cBhvr additive="base">
                                        <p:cTn id="17" dur="500" fill="hold"/>
                                        <p:tgtEl>
                                          <p:spTgt spid="59"/>
                                        </p:tgtEl>
                                        <p:attrNameLst>
                                          <p:attrName>ppt_y</p:attrName>
                                        </p:attrNameLst>
                                      </p:cBhvr>
                                      <p:tavLst>
                                        <p:tav tm="0">
                                          <p:val>
                                            <p:strVal val="#ppt_y"/>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randombar(horizontal)">
                                      <p:cBhvr>
                                        <p:cTn id="20" dur="500"/>
                                        <p:tgtEl>
                                          <p:spTgt spid="56"/>
                                        </p:tgtEl>
                                      </p:cBhvr>
                                    </p:animEffect>
                                  </p:childTnLst>
                                </p:cTn>
                              </p:par>
                            </p:childTnLst>
                          </p:cTn>
                        </p:par>
                        <p:par>
                          <p:cTn id="21" fill="hold">
                            <p:stCondLst>
                              <p:cond delay="500"/>
                            </p:stCondLst>
                            <p:childTnLst>
                              <p:par>
                                <p:cTn id="22" presetID="2" presetClass="entr" presetSubtype="8" decel="100000"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750" fill="hold"/>
                                        <p:tgtEl>
                                          <p:spTgt spid="57"/>
                                        </p:tgtEl>
                                        <p:attrNameLst>
                                          <p:attrName>ppt_x</p:attrName>
                                        </p:attrNameLst>
                                      </p:cBhvr>
                                      <p:tavLst>
                                        <p:tav tm="0">
                                          <p:val>
                                            <p:strVal val="0-#ppt_w/2"/>
                                          </p:val>
                                        </p:tav>
                                        <p:tav tm="100000">
                                          <p:val>
                                            <p:strVal val="#ppt_x"/>
                                          </p:val>
                                        </p:tav>
                                      </p:tavLst>
                                    </p:anim>
                                    <p:anim calcmode="lin" valueType="num">
                                      <p:cBhvr additive="base">
                                        <p:cTn id="25" dur="75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6" grpId="0" animBg="1"/>
      <p:bldP spid="57" grpId="0" animBg="1"/>
      <p:bldP spid="58" grpId="0" animBg="1"/>
      <p:bldP spid="59" grpId="0" animBg="1"/>
    </p:bld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96</TotalTime>
  <Words>2281</Words>
  <Application>Microsoft Office PowerPoint</Application>
  <PresentationFormat>Custom</PresentationFormat>
  <Paragraphs>427</Paragraphs>
  <Slides>38</Slides>
  <Notes>12</Notes>
  <HiddenSlides>7</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ＭＳ Ｐゴシック</vt:lpstr>
      <vt:lpstr>Arial</vt:lpstr>
      <vt:lpstr>Calibri</vt:lpstr>
      <vt:lpstr>Calibri Light</vt:lpstr>
      <vt:lpstr>Consolas</vt:lpstr>
      <vt:lpstr>Kozuka Gothic Pro R</vt:lpstr>
      <vt:lpstr>MatRIX</vt:lpstr>
      <vt:lpstr>Segoe UI</vt:lpstr>
      <vt:lpstr>Segoe UI Light</vt:lpstr>
      <vt:lpstr>Segoe UI Semibold</vt:lpstr>
      <vt:lpstr>Segoe UI Semilight</vt:lpstr>
      <vt:lpstr>Segoe UI Semilight (Body)</vt:lpstr>
      <vt:lpstr>Wingdings</vt:lpstr>
      <vt:lpstr>GCIO Summit 2016 Template - White</vt:lpstr>
      <vt:lpstr>1_Office Theme</vt:lpstr>
      <vt:lpstr>PowerPoint Presentation</vt:lpstr>
      <vt:lpstr>SQL Server </vt:lpstr>
      <vt:lpstr>Sobre Nosotros</vt:lpstr>
      <vt:lpstr>Objetivos de la sesión</vt:lpstr>
      <vt:lpstr>Múltiples conceptos a tener en cuenta</vt:lpstr>
      <vt:lpstr>PowerPoint Presentation</vt:lpstr>
      <vt:lpstr>SQL Server – Next Station Azure</vt:lpstr>
      <vt:lpstr>¿Qué es cada modelo de SQL Server en Azure?</vt:lpstr>
      <vt:lpstr>Azure SQL DB – Concepto DTU</vt:lpstr>
      <vt:lpstr>Histórico de plataformas con SQL Server</vt:lpstr>
      <vt:lpstr>SQL Server – Next Station Azure</vt:lpstr>
      <vt:lpstr>¿Cuáles son sus ventajas?</vt:lpstr>
      <vt:lpstr>¿Cuáles son sus ventajas?</vt:lpstr>
      <vt:lpstr>SQL Server en Azure VM - ¿Qué modelos tenemos?</vt:lpstr>
      <vt:lpstr>Azure SQL DB - ¿Qué modelos tenemos? </vt:lpstr>
      <vt:lpstr>Azure SQL DB - ¿Qué modelos tenemos? </vt:lpstr>
      <vt:lpstr>SQL Server – Next Station Azure</vt:lpstr>
      <vt:lpstr>Diferencias entre los modelos a nivel de producto</vt:lpstr>
      <vt:lpstr>SQL Server – Next Station Azure</vt:lpstr>
      <vt:lpstr>Comparativa entre Modelos en HA y DR</vt:lpstr>
      <vt:lpstr>SQL Server en Azure VM (IaaS) – Siempre Disponible</vt:lpstr>
      <vt:lpstr>SQL Server en Azure VM (IaaS) – Siempre Disponible</vt:lpstr>
      <vt:lpstr>Azure SQL Database (PaaS) – Siempre Disponible</vt:lpstr>
      <vt:lpstr>Azure SQL Database (PaaS) – Siempre Disponible</vt:lpstr>
      <vt:lpstr>Entorno Híbrido – Siempre Disponible</vt:lpstr>
      <vt:lpstr>SQL Server – Next Station Azure</vt:lpstr>
      <vt:lpstr>SQL Server – Next Station Azure</vt:lpstr>
      <vt:lpstr>Y sino ¿qué hacemos?</vt:lpstr>
      <vt:lpstr>Q&amp;A</vt:lpstr>
      <vt:lpstr>Muchas Gracias!!!!</vt:lpstr>
      <vt:lpstr>PowerPoint Presentation</vt:lpstr>
      <vt:lpstr>Section title</vt:lpstr>
      <vt:lpstr>Preferred text layout (no bullets), 2 color</vt:lpstr>
      <vt:lpstr>Preferred text layout (no bullets)</vt:lpstr>
      <vt:lpstr>Adjusting list levels</vt:lpstr>
      <vt:lpstr>Bullet points layout with subtitle Subtitle</vt:lpstr>
      <vt:lpstr>Slide palette info</vt:lpstr>
      <vt:lpstr>Microsoft brand guidelines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Jose Manuel Jurado</cp:lastModifiedBy>
  <cp:revision>29</cp:revision>
  <dcterms:created xsi:type="dcterms:W3CDTF">2016-08-22T02:07:54Z</dcterms:created>
  <dcterms:modified xsi:type="dcterms:W3CDTF">2016-09-30T09:23:38Z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